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4"/>
  </p:handoutMasterIdLst>
  <p:sldIdLst>
    <p:sldId id="459" r:id="rId2"/>
    <p:sldId id="460" r:id="rId3"/>
    <p:sldId id="461" r:id="rId4"/>
    <p:sldId id="462" r:id="rId5"/>
    <p:sldId id="463" r:id="rId6"/>
    <p:sldId id="464" r:id="rId7"/>
    <p:sldId id="465" r:id="rId8"/>
    <p:sldId id="466" r:id="rId9"/>
    <p:sldId id="467" r:id="rId10"/>
    <p:sldId id="468" r:id="rId11"/>
    <p:sldId id="469" r:id="rId12"/>
    <p:sldId id="471" r:id="rId13"/>
    <p:sldId id="428" r:id="rId14"/>
    <p:sldId id="388" r:id="rId15"/>
    <p:sldId id="429" r:id="rId16"/>
    <p:sldId id="431" r:id="rId17"/>
    <p:sldId id="432" r:id="rId18"/>
    <p:sldId id="433" r:id="rId19"/>
    <p:sldId id="434" r:id="rId20"/>
    <p:sldId id="435" r:id="rId21"/>
    <p:sldId id="436" r:id="rId22"/>
    <p:sldId id="437" r:id="rId23"/>
    <p:sldId id="438" r:id="rId24"/>
    <p:sldId id="439" r:id="rId25"/>
    <p:sldId id="440" r:id="rId26"/>
    <p:sldId id="441" r:id="rId27"/>
    <p:sldId id="446" r:id="rId28"/>
    <p:sldId id="447" r:id="rId29"/>
    <p:sldId id="448" r:id="rId30"/>
    <p:sldId id="449" r:id="rId31"/>
    <p:sldId id="450" r:id="rId32"/>
    <p:sldId id="451" r:id="rId33"/>
    <p:sldId id="452" r:id="rId34"/>
    <p:sldId id="453" r:id="rId35"/>
    <p:sldId id="442" r:id="rId36"/>
    <p:sldId id="443" r:id="rId37"/>
    <p:sldId id="444" r:id="rId38"/>
    <p:sldId id="445" r:id="rId39"/>
    <p:sldId id="457" r:id="rId40"/>
    <p:sldId id="458" r:id="rId41"/>
    <p:sldId id="426" r:id="rId42"/>
    <p:sldId id="381" r:id="rId43"/>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3" autoAdjust="0"/>
  </p:normalViewPr>
  <p:slideViewPr>
    <p:cSldViewPr>
      <p:cViewPr varScale="1">
        <p:scale>
          <a:sx n="66" d="100"/>
          <a:sy n="66" d="100"/>
        </p:scale>
        <p:origin x="-1254" y="-96"/>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1607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16077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16077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ACA2F6DF-EDE3-4BB5-A92B-079004021287}" type="slidenum">
              <a:rPr lang="en-US"/>
              <a:pPr>
                <a:defRPr/>
              </a:pPr>
              <a:t>‹#›</a:t>
            </a:fld>
            <a:endParaRPr lang="en-US"/>
          </a:p>
        </p:txBody>
      </p:sp>
    </p:spTree>
    <p:extLst>
      <p:ext uri="{BB962C8B-B14F-4D97-AF65-F5344CB8AC3E}">
        <p14:creationId xmlns:p14="http://schemas.microsoft.com/office/powerpoint/2010/main" val="2855257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1F125D-9753-4860-A25F-85ACF53C9E3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BE6766-2D66-4ED6-AA21-AAB45E8627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F33571-EB2A-4F2B-AF66-B3D1709955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A35C71-FBFE-45D1-B683-42D0F002DF5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76FB94-46BE-4CFE-AA58-CC32660AE67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9877D5-00C0-4BC2-8EBC-48EE0C0C570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7F02BC-FE10-44D1-9FF3-301D2436101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CE4478-1DCE-485F-9DA1-E98B61F340D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B074E0-A641-43B8-8F5D-E6DD97EF6F8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C7BAA5-E424-4106-90C3-8CE4DCCC3A8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A50288-19E1-420C-BF9F-F2EB18F817C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114178C7-6005-41D4-A279-DBFCD93D84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www.usf.uni-osnabrueck.de/projects/newater/downloads/newater_rs03.pdf" TargetMode="External"/><Relationship Id="rId2" Type="http://schemas.openxmlformats.org/officeDocument/2006/relationships/hyperlink" Target="http://www.riob.org/wwf/iwrm%20basin.pdf"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685800"/>
            <a:ext cx="8420100" cy="1470025"/>
          </a:xfrm>
        </p:spPr>
        <p:txBody>
          <a:bodyPr/>
          <a:lstStyle/>
          <a:p>
            <a:pPr eaLnBrk="1" hangingPunct="1"/>
            <a:r>
              <a:rPr lang="en-AU" sz="3600" b="1" smtClean="0">
                <a:solidFill>
                  <a:srgbClr val="990033"/>
                </a:solidFill>
                <a:latin typeface="Times New Roman" pitchFamily="18" charset="0"/>
              </a:rPr>
              <a:t>Guidelines for</a:t>
            </a:r>
            <a:r>
              <a:rPr lang="en-GB" sz="3600" b="1" smtClean="0">
                <a:solidFill>
                  <a:srgbClr val="990033"/>
                </a:solidFill>
                <a:latin typeface="Times New Roman" pitchFamily="18" charset="0"/>
              </a:rPr>
              <a:t/>
            </a:r>
            <a:br>
              <a:rPr lang="en-GB" sz="3600" b="1" smtClean="0">
                <a:solidFill>
                  <a:srgbClr val="990033"/>
                </a:solidFill>
                <a:latin typeface="Times New Roman" pitchFamily="18" charset="0"/>
              </a:rPr>
            </a:br>
            <a:r>
              <a:rPr lang="en-GB" sz="3600" b="1" smtClean="0">
                <a:solidFill>
                  <a:srgbClr val="990033"/>
                </a:solidFill>
                <a:latin typeface="Times New Roman" pitchFamily="18" charset="0"/>
              </a:rPr>
              <a:t>Integrated Water Resources </a:t>
            </a:r>
            <a:br>
              <a:rPr lang="en-GB" sz="3600" b="1" smtClean="0">
                <a:solidFill>
                  <a:srgbClr val="990033"/>
                </a:solidFill>
                <a:latin typeface="Times New Roman" pitchFamily="18" charset="0"/>
              </a:rPr>
            </a:br>
            <a:r>
              <a:rPr lang="en-GB" sz="3600" b="1" smtClean="0">
                <a:solidFill>
                  <a:srgbClr val="990033"/>
                </a:solidFill>
                <a:latin typeface="Times New Roman" pitchFamily="18" charset="0"/>
              </a:rPr>
              <a:t>Development and Management</a:t>
            </a:r>
            <a:r>
              <a:rPr lang="en-GB" sz="2800" b="1" smtClean="0">
                <a:solidFill>
                  <a:srgbClr val="990033"/>
                </a:solidFill>
                <a:latin typeface="Times New Roman" pitchFamily="18" charset="0"/>
              </a:rPr>
              <a:t/>
            </a:r>
            <a:br>
              <a:rPr lang="en-GB" sz="2800" b="1" smtClean="0">
                <a:solidFill>
                  <a:srgbClr val="990033"/>
                </a:solidFill>
                <a:latin typeface="Times New Roman" pitchFamily="18" charset="0"/>
              </a:rPr>
            </a:br>
            <a:r>
              <a:rPr lang="en-GB" sz="2800" b="1" smtClean="0">
                <a:solidFill>
                  <a:schemeClr val="tx1"/>
                </a:solidFill>
                <a:latin typeface="Times New Roman" pitchFamily="18" charset="0"/>
              </a:rPr>
              <a:t>(Draft)</a:t>
            </a:r>
            <a:endParaRPr lang="en-US" sz="2800" b="1" smtClean="0">
              <a:solidFill>
                <a:schemeClr val="tx1"/>
              </a:solidFill>
              <a:latin typeface="Times New Roman" pitchFamily="18" charset="0"/>
            </a:endParaRPr>
          </a:p>
        </p:txBody>
      </p:sp>
      <p:sp>
        <p:nvSpPr>
          <p:cNvPr id="2051" name="Rectangle 3"/>
          <p:cNvSpPr>
            <a:spLocks noGrp="1" noChangeArrowheads="1"/>
          </p:cNvSpPr>
          <p:nvPr>
            <p:ph type="subTitle" idx="1"/>
          </p:nvPr>
        </p:nvSpPr>
        <p:spPr>
          <a:xfrm>
            <a:off x="1524000" y="4495800"/>
            <a:ext cx="6934200" cy="1752600"/>
          </a:xfrm>
        </p:spPr>
        <p:txBody>
          <a:bodyPr/>
          <a:lstStyle/>
          <a:p>
            <a:pPr eaLnBrk="1" hangingPunct="1">
              <a:lnSpc>
                <a:spcPct val="80000"/>
              </a:lnSpc>
              <a:defRPr/>
            </a:pPr>
            <a:endParaRPr lang="en-US" sz="2400" dirty="0" smtClean="0">
              <a:latin typeface="Times New Roman" pitchFamily="18" charset="0"/>
            </a:endParaRPr>
          </a:p>
          <a:p>
            <a:pPr marL="457200" indent="-457200" eaLnBrk="1" hangingPunct="1">
              <a:lnSpc>
                <a:spcPct val="80000"/>
              </a:lnSpc>
              <a:buFontTx/>
              <a:buAutoNum type="alphaUcPeriod"/>
              <a:defRPr/>
            </a:pPr>
            <a:r>
              <a:rPr lang="en-US" sz="2400" b="1" dirty="0" smtClean="0">
                <a:solidFill>
                  <a:srgbClr val="990033"/>
                </a:solidFill>
                <a:latin typeface="Times New Roman" pitchFamily="18" charset="0"/>
              </a:rPr>
              <a:t>B. PANDYA</a:t>
            </a:r>
          </a:p>
          <a:p>
            <a:pPr eaLnBrk="1" hangingPunct="1">
              <a:lnSpc>
                <a:spcPct val="80000"/>
              </a:lnSpc>
              <a:defRPr/>
            </a:pPr>
            <a:r>
              <a:rPr lang="en-US" sz="2400" b="1" dirty="0" smtClean="0">
                <a:solidFill>
                  <a:srgbClr val="990033"/>
                </a:solidFill>
                <a:latin typeface="Times New Roman" pitchFamily="18" charset="0"/>
              </a:rPr>
              <a:t>Chairman</a:t>
            </a:r>
          </a:p>
          <a:p>
            <a:pPr eaLnBrk="1" hangingPunct="1">
              <a:lnSpc>
                <a:spcPct val="80000"/>
              </a:lnSpc>
              <a:defRPr/>
            </a:pPr>
            <a:r>
              <a:rPr lang="en-US" sz="2400" dirty="0" smtClean="0">
                <a:solidFill>
                  <a:srgbClr val="000000"/>
                </a:solidFill>
                <a:latin typeface="Times New Roman" pitchFamily="18" charset="0"/>
              </a:rPr>
              <a:t>Central Water Commission</a:t>
            </a:r>
          </a:p>
          <a:p>
            <a:pPr eaLnBrk="1" hangingPunct="1">
              <a:lnSpc>
                <a:spcPct val="80000"/>
              </a:lnSpc>
              <a:defRPr/>
            </a:pPr>
            <a:r>
              <a:rPr lang="en-US" sz="2400" dirty="0" smtClean="0">
                <a:solidFill>
                  <a:srgbClr val="000000"/>
                </a:solidFill>
                <a:latin typeface="Times New Roman" pitchFamily="18" charset="0"/>
              </a:rPr>
              <a:t>New Delhi</a:t>
            </a:r>
          </a:p>
        </p:txBody>
      </p:sp>
      <p:sp>
        <p:nvSpPr>
          <p:cNvPr id="2052" name="Text Box 4"/>
          <p:cNvSpPr txBox="1">
            <a:spLocks noChangeArrowheads="1"/>
          </p:cNvSpPr>
          <p:nvPr/>
        </p:nvSpPr>
        <p:spPr bwMode="auto">
          <a:xfrm>
            <a:off x="1600200" y="2971800"/>
            <a:ext cx="7086600" cy="457200"/>
          </a:xfrm>
          <a:prstGeom prst="rect">
            <a:avLst/>
          </a:prstGeom>
          <a:noFill/>
          <a:ln w="9525">
            <a:noFill/>
            <a:miter lim="800000"/>
            <a:headEnd/>
            <a:tailEnd/>
          </a:ln>
        </p:spPr>
        <p:txBody>
          <a:bodyPr>
            <a:spAutoFit/>
          </a:bodyPr>
          <a:lstStyle/>
          <a:p>
            <a:pPr algn="ctr">
              <a:spcBef>
                <a:spcPct val="50000"/>
              </a:spcBef>
            </a:pPr>
            <a:r>
              <a:rPr lang="en-US" sz="2400" b="1">
                <a:solidFill>
                  <a:schemeClr val="accent2"/>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a:xfrm>
            <a:off x="533400" y="609600"/>
            <a:ext cx="9080500" cy="2667000"/>
          </a:xfrm>
        </p:spPr>
        <p:txBody>
          <a:bodyPr/>
          <a:lstStyle/>
          <a:p>
            <a:pPr marL="338138" indent="3175" algn="l" eaLnBrk="1" hangingPunct="1">
              <a:lnSpc>
                <a:spcPct val="80000"/>
              </a:lnSpc>
              <a:defRPr/>
            </a:pPr>
            <a:r>
              <a:rPr lang="en-US" sz="2800" b="1" dirty="0" smtClean="0">
                <a:solidFill>
                  <a:srgbClr val="990033"/>
                </a:solidFill>
                <a:latin typeface="Times New Roman" pitchFamily="18" charset="0"/>
              </a:rPr>
              <a:t>IWRM-An Evolutionary Process at River Basin Level</a:t>
            </a:r>
          </a:p>
          <a:p>
            <a:pPr marL="338138" indent="3175" algn="l" eaLnBrk="1" hangingPunct="1">
              <a:lnSpc>
                <a:spcPct val="80000"/>
              </a:lnSpc>
              <a:defRPr/>
            </a:pPr>
            <a:endParaRPr lang="en-US" sz="2400" b="1" dirty="0" smtClean="0">
              <a:solidFill>
                <a:srgbClr val="990033"/>
              </a:solidFill>
              <a:latin typeface="Times New Roman" pitchFamily="18" charset="0"/>
            </a:endParaRPr>
          </a:p>
          <a:p>
            <a:pPr marL="338138" indent="3175" algn="l" eaLnBrk="1" hangingPunct="1">
              <a:lnSpc>
                <a:spcPct val="80000"/>
              </a:lnSpc>
              <a:buFontTx/>
              <a:buChar char="•"/>
              <a:defRPr/>
            </a:pPr>
            <a:r>
              <a:rPr lang="en-US" sz="2800" b="1" dirty="0" smtClean="0"/>
              <a:t>Important Conditions</a:t>
            </a:r>
          </a:p>
          <a:p>
            <a:pPr marL="338138" algn="l" eaLnBrk="1" hangingPunct="1">
              <a:lnSpc>
                <a:spcPct val="80000"/>
              </a:lnSpc>
              <a:defRPr/>
            </a:pPr>
            <a:endParaRPr lang="en-US" sz="2800" b="1" dirty="0" smtClean="0">
              <a:latin typeface="Times New Roman" pitchFamily="18" charset="0"/>
            </a:endParaRPr>
          </a:p>
          <a:p>
            <a:pPr marL="746125" lvl="1" indent="-111125" algn="l" eaLnBrk="1" hangingPunct="1">
              <a:lnSpc>
                <a:spcPct val="80000"/>
              </a:lnSpc>
              <a:buFontTx/>
              <a:buChar char="–"/>
              <a:defRPr/>
            </a:pPr>
            <a:r>
              <a:rPr lang="en-US" sz="2400" dirty="0" smtClean="0"/>
              <a:t>Basin Management Plan and Vision</a:t>
            </a:r>
          </a:p>
          <a:p>
            <a:pPr marL="746125" lvl="1" indent="-111125" algn="l" eaLnBrk="1" hangingPunct="1">
              <a:lnSpc>
                <a:spcPct val="80000"/>
              </a:lnSpc>
              <a:buFontTx/>
              <a:buChar char="–"/>
              <a:defRPr/>
            </a:pPr>
            <a:r>
              <a:rPr lang="en-US" sz="2400" dirty="0" smtClean="0"/>
              <a:t>Participation and Coordination Mechanisms, Fostering Information Sharing and Exchange</a:t>
            </a:r>
          </a:p>
          <a:p>
            <a:pPr marL="746125" lvl="1" indent="-111125" algn="l" eaLnBrk="1" hangingPunct="1">
              <a:lnSpc>
                <a:spcPct val="80000"/>
              </a:lnSpc>
              <a:buFontTx/>
              <a:buChar char="–"/>
              <a:defRPr/>
            </a:pPr>
            <a:r>
              <a:rPr lang="en-US" sz="2400" dirty="0" smtClean="0"/>
              <a:t>Capacity Development</a:t>
            </a:r>
          </a:p>
          <a:p>
            <a:pPr marL="746125" lvl="1" indent="-111125" algn="l" eaLnBrk="1" hangingPunct="1">
              <a:lnSpc>
                <a:spcPct val="80000"/>
              </a:lnSpc>
              <a:buFontTx/>
              <a:buChar char="–"/>
              <a:defRPr/>
            </a:pPr>
            <a:r>
              <a:rPr lang="en-US" sz="2400" dirty="0" smtClean="0"/>
              <a:t>Well defined Flexible and Enforceable Legal Framework and Regulation</a:t>
            </a:r>
          </a:p>
          <a:p>
            <a:pPr marL="746125" lvl="1" indent="-111125" algn="l" eaLnBrk="1" hangingPunct="1">
              <a:lnSpc>
                <a:spcPct val="80000"/>
              </a:lnSpc>
              <a:buFontTx/>
              <a:buChar char="–"/>
              <a:defRPr/>
            </a:pPr>
            <a:r>
              <a:rPr lang="en-US" sz="2400" dirty="0" smtClean="0"/>
              <a:t>Water Allocation Plans</a:t>
            </a:r>
          </a:p>
          <a:p>
            <a:pPr marL="746125" lvl="1" indent="-111125" algn="l" eaLnBrk="1" hangingPunct="1">
              <a:lnSpc>
                <a:spcPct val="80000"/>
              </a:lnSpc>
              <a:buFontTx/>
              <a:buChar char="–"/>
              <a:defRPr/>
            </a:pPr>
            <a:r>
              <a:rPr lang="en-US" sz="2400" dirty="0" smtClean="0"/>
              <a:t>Adequate Investment, Financial Stability and Sustainable Cost-recovery</a:t>
            </a:r>
          </a:p>
          <a:p>
            <a:pPr marL="746125" lvl="1" indent="-111125" algn="l" eaLnBrk="1" hangingPunct="1">
              <a:lnSpc>
                <a:spcPct val="80000"/>
              </a:lnSpc>
              <a:buFontTx/>
              <a:buChar char="–"/>
              <a:defRPr/>
            </a:pPr>
            <a:r>
              <a:rPr lang="en-US" sz="2400" dirty="0" smtClean="0"/>
              <a:t>Good Knowledge of Natural Resources Present in a Basin</a:t>
            </a:r>
          </a:p>
          <a:p>
            <a:pPr marL="746125" lvl="1" indent="-111125" algn="l" eaLnBrk="1" hangingPunct="1">
              <a:lnSpc>
                <a:spcPct val="80000"/>
              </a:lnSpc>
              <a:buFontTx/>
              <a:buChar char="–"/>
              <a:defRPr/>
            </a:pPr>
            <a:r>
              <a:rPr lang="en-US" sz="2400" dirty="0" smtClean="0"/>
              <a:t>Comprehensive Monitoring and Evaluation</a:t>
            </a:r>
          </a:p>
          <a:p>
            <a:pPr marL="746125" lvl="1" indent="-111125" algn="l" eaLnBrk="1" hangingPunct="1">
              <a:lnSpc>
                <a:spcPct val="80000"/>
              </a:lnSpc>
              <a:buFontTx/>
              <a:buChar char="–"/>
              <a:defRPr/>
            </a:pPr>
            <a:r>
              <a:rPr lang="en-US" sz="2400" dirty="0" smtClean="0"/>
              <a:t>Political Will and Commitment</a:t>
            </a:r>
          </a:p>
          <a:p>
            <a:pPr marL="635000" lvl="1" algn="l" eaLnBrk="1" hangingPunct="1">
              <a:lnSpc>
                <a:spcPct val="80000"/>
              </a:lnSpc>
              <a:defRPr/>
            </a:pPr>
            <a:endParaRPr lang="en-US" sz="2000" b="1" dirty="0" smtClean="0">
              <a:latin typeface="Times New Roman" pitchFamily="18" charset="0"/>
            </a:endParaRPr>
          </a:p>
          <a:p>
            <a:pPr marL="746125" lvl="1" indent="-111125" algn="l" eaLnBrk="1" hangingPunct="1">
              <a:lnSpc>
                <a:spcPct val="80000"/>
              </a:lnSpc>
              <a:buFontTx/>
              <a:buChar char="–"/>
              <a:defRPr/>
            </a:pPr>
            <a:endParaRPr lang="en-US" sz="2000" b="1" dirty="0" smtClean="0">
              <a:latin typeface="Times New Roman" pitchFamily="18" charset="0"/>
            </a:endParaRPr>
          </a:p>
          <a:p>
            <a:pPr marL="338138" indent="3175" algn="l" eaLnBrk="1" hangingPunct="1">
              <a:lnSpc>
                <a:spcPct val="80000"/>
              </a:lnSpc>
              <a:buFontTx/>
              <a:buChar char="•"/>
              <a:defRPr/>
            </a:pPr>
            <a:endParaRPr lang="en-US" sz="2000" b="1" dirty="0" smtClean="0">
              <a:latin typeface="Times New Roman" pitchFamily="18" charset="0"/>
            </a:endParaRPr>
          </a:p>
          <a:p>
            <a:pPr marL="338138" indent="3175" algn="l" eaLnBrk="1" hangingPunct="1">
              <a:lnSpc>
                <a:spcPct val="80000"/>
              </a:lnSpc>
              <a:buFontTx/>
              <a:buChar char="•"/>
              <a:defRPr/>
            </a:pPr>
            <a:endParaRPr lang="en-US" sz="2000" b="1" dirty="0" smtClean="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a:xfrm>
            <a:off x="533400" y="609600"/>
            <a:ext cx="9080500" cy="2667000"/>
          </a:xfrm>
        </p:spPr>
        <p:txBody>
          <a:bodyPr/>
          <a:lstStyle/>
          <a:p>
            <a:pPr marL="338138" indent="3175" algn="l" eaLnBrk="1" hangingPunct="1">
              <a:lnSpc>
                <a:spcPct val="80000"/>
              </a:lnSpc>
              <a:buFontTx/>
              <a:buChar char="•"/>
              <a:defRPr/>
            </a:pPr>
            <a:r>
              <a:rPr lang="en-US" sz="2800" b="1" dirty="0" smtClean="0">
                <a:latin typeface="Times New Roman" pitchFamily="18" charset="0"/>
              </a:rPr>
              <a:t>Important Conditions (Contd.)</a:t>
            </a:r>
          </a:p>
          <a:p>
            <a:pPr marL="338138" algn="l" eaLnBrk="1" hangingPunct="1">
              <a:lnSpc>
                <a:spcPct val="80000"/>
              </a:lnSpc>
              <a:defRPr/>
            </a:pPr>
            <a:endParaRPr lang="en-US" sz="100" b="1" dirty="0" smtClean="0">
              <a:latin typeface="Times New Roman" pitchFamily="18" charset="0"/>
            </a:endParaRPr>
          </a:p>
          <a:p>
            <a:pPr marL="342900" indent="-342900" algn="just">
              <a:buFont typeface="Wingdings" pitchFamily="2" charset="2"/>
              <a:buChar char="§"/>
              <a:defRPr/>
            </a:pPr>
            <a:r>
              <a:rPr lang="en-US" sz="2200" dirty="0"/>
              <a:t>A fully integrated approach to manage water in a basin may not be immediately possible. However,  this does  not  prevent  embarking  on  IWRM  at the basin  level.  Various  water-related  sectors  or  users should be considered  in a well coordinated manner, highlighting  the  interactions  among them,  their  activities  and  associated  infrastructure</a:t>
            </a:r>
            <a:r>
              <a:rPr lang="en-US" sz="2200" dirty="0" smtClean="0"/>
              <a:t>.</a:t>
            </a:r>
          </a:p>
          <a:p>
            <a:pPr marL="285750" indent="-285750" algn="just">
              <a:lnSpc>
                <a:spcPts val="800"/>
              </a:lnSpc>
              <a:buFont typeface="Wingdings" pitchFamily="2" charset="2"/>
              <a:buChar char="§"/>
              <a:defRPr/>
            </a:pPr>
            <a:endParaRPr lang="en-IN" sz="2200" dirty="0"/>
          </a:p>
          <a:p>
            <a:pPr marL="342900" indent="-342900" algn="just">
              <a:buFont typeface="Wingdings" pitchFamily="2" charset="2"/>
              <a:buChar char="§"/>
              <a:defRPr/>
            </a:pPr>
            <a:r>
              <a:rPr lang="en-US" sz="2200" dirty="0" smtClean="0"/>
              <a:t>The </a:t>
            </a:r>
            <a:r>
              <a:rPr lang="en-US" sz="2200" dirty="0"/>
              <a:t>conditions listed </a:t>
            </a:r>
            <a:r>
              <a:rPr lang="en-US" sz="2200" dirty="0" smtClean="0"/>
              <a:t> in the last slide are </a:t>
            </a:r>
            <a:r>
              <a:rPr lang="en-US" sz="2200" dirty="0"/>
              <a:t>important, but are not a set of necessary prerequisites for implementing IWRM.  It aims to create sustainable water security within the present constraints and through improving conditions incrementally in each basin. Water managers should seek and recognize which conditions are essential to effective management, which cannot be readily instituted, and which can be developed wholly or partially over time to progressively move up the spiral. </a:t>
            </a:r>
            <a:endParaRPr lang="en-IN" sz="2200" dirty="0"/>
          </a:p>
          <a:p>
            <a:pPr marL="635000" lvl="1" algn="l" eaLnBrk="1" hangingPunct="1">
              <a:lnSpc>
                <a:spcPct val="80000"/>
              </a:lnSpc>
              <a:defRPr/>
            </a:pPr>
            <a:endParaRPr lang="en-US" sz="2000" b="1" dirty="0" smtClean="0">
              <a:latin typeface="Times New Roman" pitchFamily="18" charset="0"/>
            </a:endParaRPr>
          </a:p>
          <a:p>
            <a:pPr marL="746125" lvl="1" indent="-111125" algn="l" eaLnBrk="1" hangingPunct="1">
              <a:lnSpc>
                <a:spcPct val="80000"/>
              </a:lnSpc>
              <a:buFontTx/>
              <a:buChar char="–"/>
              <a:defRPr/>
            </a:pPr>
            <a:endParaRPr lang="en-US" sz="2000" b="1" dirty="0" smtClean="0">
              <a:latin typeface="Times New Roman" pitchFamily="18" charset="0"/>
            </a:endParaRPr>
          </a:p>
          <a:p>
            <a:pPr marL="338138" indent="3175" algn="l" eaLnBrk="1" hangingPunct="1">
              <a:lnSpc>
                <a:spcPct val="80000"/>
              </a:lnSpc>
              <a:buFontTx/>
              <a:buChar char="•"/>
              <a:defRPr/>
            </a:pPr>
            <a:endParaRPr lang="en-US" sz="2000" b="1" dirty="0" smtClean="0">
              <a:latin typeface="Times New Roman" pitchFamily="18" charset="0"/>
            </a:endParaRPr>
          </a:p>
          <a:p>
            <a:pPr marL="338138" indent="3175" algn="l" eaLnBrk="1" hangingPunct="1">
              <a:lnSpc>
                <a:spcPct val="80000"/>
              </a:lnSpc>
              <a:buFontTx/>
              <a:buChar char="•"/>
              <a:defRPr/>
            </a:pPr>
            <a:endParaRPr lang="en-US" sz="2000" b="1" dirty="0" smtClean="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42950" y="-228600"/>
            <a:ext cx="8420100" cy="1470025"/>
          </a:xfrm>
        </p:spPr>
        <p:txBody>
          <a:bodyPr/>
          <a:lstStyle/>
          <a:p>
            <a:pPr eaLnBrk="1" hangingPunct="1"/>
            <a:r>
              <a:rPr lang="en-GB" sz="2800" b="1" smtClean="0">
                <a:solidFill>
                  <a:srgbClr val="990033"/>
                </a:solidFill>
                <a:latin typeface="Times New Roman" pitchFamily="18" charset="0"/>
              </a:rPr>
              <a:t>IWRM – AN EVOLUTIONARY PROCESS(Contd) </a:t>
            </a:r>
            <a:r>
              <a:rPr lang="en-IN" sz="2800" b="1" smtClean="0">
                <a:solidFill>
                  <a:srgbClr val="990033"/>
                </a:solidFill>
                <a:latin typeface="Times New Roman" pitchFamily="18" charset="0"/>
              </a:rPr>
              <a:t> </a:t>
            </a:r>
            <a:endParaRPr lang="en-US" sz="2800" smtClean="0">
              <a:solidFill>
                <a:srgbClr val="990033"/>
              </a:solidFill>
              <a:latin typeface="Times New Roman" pitchFamily="18" charset="0"/>
            </a:endParaRPr>
          </a:p>
        </p:txBody>
      </p:sp>
      <p:sp>
        <p:nvSpPr>
          <p:cNvPr id="13315" name="Rectangle 3"/>
          <p:cNvSpPr>
            <a:spLocks noGrp="1" noChangeArrowheads="1"/>
          </p:cNvSpPr>
          <p:nvPr>
            <p:ph type="subTitle" idx="1"/>
          </p:nvPr>
        </p:nvSpPr>
        <p:spPr>
          <a:xfrm>
            <a:off x="533400" y="838200"/>
            <a:ext cx="9080500" cy="5029200"/>
          </a:xfrm>
        </p:spPr>
        <p:txBody>
          <a:bodyPr/>
          <a:lstStyle/>
          <a:p>
            <a:pPr marL="114300" lvl="1" algn="just" eaLnBrk="1" hangingPunct="1">
              <a:lnSpc>
                <a:spcPct val="80000"/>
              </a:lnSpc>
            </a:pPr>
            <a:r>
              <a:rPr lang="en-US" b="1" smtClean="0">
                <a:latin typeface="Times New Roman" pitchFamily="18" charset="0"/>
              </a:rPr>
              <a:t>Role of River Basin Organisations</a:t>
            </a:r>
          </a:p>
          <a:p>
            <a:pPr marL="114300" lvl="1" algn="just" eaLnBrk="1" hangingPunct="1">
              <a:lnSpc>
                <a:spcPct val="80000"/>
              </a:lnSpc>
            </a:pPr>
            <a:endParaRPr lang="en-US" sz="900" b="1" smtClean="0">
              <a:latin typeface="Times New Roman" pitchFamily="18" charset="0"/>
            </a:endParaRPr>
          </a:p>
          <a:p>
            <a:pPr marL="342900" indent="-342900" algn="just">
              <a:buFont typeface="Wingdings" pitchFamily="2" charset="2"/>
              <a:buChar char="§"/>
            </a:pPr>
            <a:r>
              <a:rPr lang="en-US" sz="2400" smtClean="0"/>
              <a:t>RBOs are basin/sub basin level multi-disciplinary organizations comprising of various co-basin State governments and central government so as to promote integrated water resources development and management in the basin/sub-basin.</a:t>
            </a:r>
            <a:endParaRPr lang="en-IN" sz="2400" smtClean="0"/>
          </a:p>
          <a:p>
            <a:pPr marL="342900" indent="-342900">
              <a:lnSpc>
                <a:spcPts val="1000"/>
              </a:lnSpc>
              <a:buFont typeface="Wingdings" pitchFamily="2" charset="2"/>
              <a:buChar char="§"/>
            </a:pPr>
            <a:r>
              <a:rPr lang="en-US" sz="2400" smtClean="0"/>
              <a:t> </a:t>
            </a:r>
            <a:endParaRPr lang="en-IN" sz="2400" smtClean="0"/>
          </a:p>
          <a:p>
            <a:pPr marL="342900" indent="-342900" algn="just">
              <a:buFont typeface="Wingdings" pitchFamily="2" charset="2"/>
              <a:buChar char="§"/>
            </a:pPr>
            <a:r>
              <a:rPr lang="en-GB" sz="2400" smtClean="0"/>
              <a:t>River Basin Organisations (RBOs)  support the integrated and physical and technical management of water resources, and, if developed adequately, can respond to the growing competition for water among various State governments and among agricultural, industrial, domestic, and in-stream uses within the basins. </a:t>
            </a:r>
          </a:p>
          <a:p>
            <a:pPr marL="114300" lvl="1" algn="just" eaLnBrk="1" hangingPunct="1">
              <a:lnSpc>
                <a:spcPct val="80000"/>
              </a:lnSpc>
              <a:buFontTx/>
              <a:buChar char="•"/>
            </a:pPr>
            <a:endParaRPr lang="en-GB" sz="2400" smtClean="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42950" y="-228600"/>
            <a:ext cx="8420100" cy="1470025"/>
          </a:xfrm>
        </p:spPr>
        <p:txBody>
          <a:bodyPr/>
          <a:lstStyle/>
          <a:p>
            <a:pPr eaLnBrk="1" hangingPunct="1"/>
            <a:endParaRPr lang="en-US" sz="2800" smtClean="0">
              <a:solidFill>
                <a:srgbClr val="990033"/>
              </a:solidFill>
              <a:latin typeface="Times New Roman" pitchFamily="18" charset="0"/>
            </a:endParaRPr>
          </a:p>
        </p:txBody>
      </p:sp>
      <p:sp>
        <p:nvSpPr>
          <p:cNvPr id="14339" name="Rectangle 3"/>
          <p:cNvSpPr>
            <a:spLocks noGrp="1" noChangeArrowheads="1"/>
          </p:cNvSpPr>
          <p:nvPr>
            <p:ph type="subTitle" idx="1"/>
          </p:nvPr>
        </p:nvSpPr>
        <p:spPr>
          <a:xfrm>
            <a:off x="609600" y="990600"/>
            <a:ext cx="9080500" cy="5029200"/>
          </a:xfrm>
        </p:spPr>
        <p:txBody>
          <a:bodyPr/>
          <a:lstStyle/>
          <a:p>
            <a:pPr marL="114300" lvl="1" algn="just" eaLnBrk="1" hangingPunct="1">
              <a:lnSpc>
                <a:spcPct val="80000"/>
              </a:lnSpc>
            </a:pPr>
            <a:r>
              <a:rPr lang="en-US" b="1" smtClean="0">
                <a:latin typeface="Times New Roman" pitchFamily="18" charset="0"/>
              </a:rPr>
              <a:t>Role of River Basin Organisations(Contd)</a:t>
            </a:r>
          </a:p>
          <a:p>
            <a:pPr marL="114300" lvl="1" algn="just" eaLnBrk="1" hangingPunct="1">
              <a:lnSpc>
                <a:spcPct val="80000"/>
              </a:lnSpc>
            </a:pPr>
            <a:endParaRPr lang="en-US" sz="900" b="1" smtClean="0">
              <a:latin typeface="Times New Roman" pitchFamily="18" charset="0"/>
            </a:endParaRPr>
          </a:p>
          <a:p>
            <a:pPr marL="342900" indent="-342900" algn="just">
              <a:buFont typeface="Wingdings" pitchFamily="2" charset="2"/>
              <a:buChar char="§"/>
            </a:pPr>
            <a:r>
              <a:rPr lang="en-GB" sz="2400" smtClean="0"/>
              <a:t>RBOs can help recognize the environmental impacts of water uses and water development at the basin scale and can effectively take appropriate adaptation measure to climate change.</a:t>
            </a:r>
            <a:endParaRPr lang="en-IN" sz="2400" smtClean="0"/>
          </a:p>
          <a:p>
            <a:pPr marL="342900" indent="-342900" algn="just">
              <a:buFont typeface="Wingdings" pitchFamily="2" charset="2"/>
              <a:buChar char="§"/>
            </a:pPr>
            <a:r>
              <a:rPr lang="en-GB" sz="2400" smtClean="0"/>
              <a:t>RBOs offer a mechanism to achieve such integrated management by providing the framework for water allocation following efficiency and equity principles and also for resolution of disputes between various stake holders</a:t>
            </a:r>
            <a:r>
              <a:rPr lang="en-US" sz="2400" smtClean="0"/>
              <a:t> .</a:t>
            </a:r>
            <a:endParaRPr lang="en-IN" sz="2400" smtClean="0"/>
          </a:p>
          <a:p>
            <a:pPr marL="342900" indent="-342900" algn="just">
              <a:buFont typeface="Wingdings" pitchFamily="2" charset="2"/>
              <a:buChar char="§"/>
            </a:pPr>
            <a:r>
              <a:rPr lang="en-GB" sz="2400" smtClean="0"/>
              <a:t>The integrated approach is widely endorsed and promoted by international organizations as well as by NGOs and scientists though there are few examples of truly integrated RBOs.</a:t>
            </a:r>
            <a:endParaRPr lang="en-IN" sz="2400" smtClean="0"/>
          </a:p>
          <a:p>
            <a:pPr marL="114300" lvl="1" algn="just" eaLnBrk="1" hangingPunct="1">
              <a:lnSpc>
                <a:spcPct val="80000"/>
              </a:lnSpc>
            </a:pPr>
            <a:endParaRPr lang="en-GB" sz="2400" smtClean="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533400" y="1524000"/>
            <a:ext cx="8928100" cy="1066800"/>
          </a:xfrm>
        </p:spPr>
        <p:txBody>
          <a:bodyPr/>
          <a:lstStyle/>
          <a:p>
            <a:pPr marL="338138" indent="3175" algn="l" eaLnBrk="1" hangingPunct="1">
              <a:lnSpc>
                <a:spcPct val="80000"/>
              </a:lnSpc>
            </a:pPr>
            <a:r>
              <a:rPr lang="en-US" sz="6600" b="1" smtClean="0">
                <a:solidFill>
                  <a:srgbClr val="990033"/>
                </a:solidFill>
                <a:latin typeface="Times New Roman" pitchFamily="18" charset="0"/>
              </a:rPr>
              <a:t>Important    Directions</a:t>
            </a:r>
            <a:endParaRPr lang="en-US" sz="300" b="1" smtClean="0">
              <a:solidFill>
                <a:srgbClr val="990033"/>
              </a:solidFill>
              <a:latin typeface="Times New Roman" pitchFamily="18" charset="0"/>
            </a:endParaRPr>
          </a:p>
          <a:p>
            <a:pPr marL="633413" lvl="1" indent="1588" algn="l" eaLnBrk="1" hangingPunct="1">
              <a:lnSpc>
                <a:spcPct val="80000"/>
              </a:lnSpc>
              <a:buFontTx/>
              <a:buChar char="–"/>
            </a:pPr>
            <a:endParaRPr lang="en-US" sz="2000" b="1" smtClean="0">
              <a:latin typeface="Times New Roman" pitchFamily="18" charset="0"/>
            </a:endParaRPr>
          </a:p>
          <a:p>
            <a:pPr marL="338138" indent="3175" algn="l" eaLnBrk="1" hangingPunct="1">
              <a:lnSpc>
                <a:spcPct val="80000"/>
              </a:lnSpc>
              <a:buFontTx/>
              <a:buChar char="•"/>
            </a:pPr>
            <a:endParaRPr lang="en-US" sz="2000" b="1" smtClean="0">
              <a:latin typeface="Times New Roman" pitchFamily="18" charset="0"/>
            </a:endParaRPr>
          </a:p>
          <a:p>
            <a:pPr marL="338138" indent="3175" algn="l" eaLnBrk="1" hangingPunct="1">
              <a:lnSpc>
                <a:spcPct val="80000"/>
              </a:lnSpc>
              <a:buFontTx/>
              <a:buChar char="•"/>
            </a:pPr>
            <a:endParaRPr lang="en-US" sz="2000" b="1" smtClean="0">
              <a:latin typeface="Times New Roman" pitchFamily="18" charset="0"/>
            </a:endParaRPr>
          </a:p>
        </p:txBody>
      </p:sp>
      <p:sp>
        <p:nvSpPr>
          <p:cNvPr id="15363" name="Rectangle 1"/>
          <p:cNvSpPr>
            <a:spLocks noChangeArrowheads="1"/>
          </p:cNvSpPr>
          <p:nvPr/>
        </p:nvSpPr>
        <p:spPr bwMode="auto">
          <a:xfrm>
            <a:off x="1905000" y="3271838"/>
            <a:ext cx="6318250" cy="904875"/>
          </a:xfrm>
          <a:prstGeom prst="rect">
            <a:avLst/>
          </a:prstGeom>
          <a:noFill/>
          <a:ln w="9525">
            <a:noFill/>
            <a:miter lim="800000"/>
            <a:headEnd/>
            <a:tailEnd/>
          </a:ln>
        </p:spPr>
        <p:txBody>
          <a:bodyPr wrap="none">
            <a:spAutoFit/>
          </a:bodyPr>
          <a:lstStyle/>
          <a:p>
            <a:pPr marL="338138" indent="3175">
              <a:lnSpc>
                <a:spcPct val="80000"/>
              </a:lnSpc>
            </a:pPr>
            <a:r>
              <a:rPr lang="en-US" sz="6600" b="1">
                <a:solidFill>
                  <a:srgbClr val="990033"/>
                </a:solidFill>
              </a:rPr>
              <a:t>For         IWRM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457200" y="-228600"/>
            <a:ext cx="9144000" cy="1470025"/>
          </a:xfrm>
        </p:spPr>
        <p:txBody>
          <a:bodyPr/>
          <a:lstStyle/>
          <a:p>
            <a:pPr eaLnBrk="1" hangingPunct="1"/>
            <a:r>
              <a:rPr lang="en-IN" sz="2800" b="1" smtClean="0">
                <a:solidFill>
                  <a:srgbClr val="990033"/>
                </a:solidFill>
                <a:latin typeface="Times New Roman" pitchFamily="18" charset="0"/>
              </a:rPr>
              <a:t> </a:t>
            </a:r>
            <a:endParaRPr lang="en-US" sz="2800" b="1" smtClean="0">
              <a:solidFill>
                <a:srgbClr val="990033"/>
              </a:solidFill>
              <a:latin typeface="Times New Roman" pitchFamily="18" charset="0"/>
            </a:endParaRPr>
          </a:p>
        </p:txBody>
      </p:sp>
      <p:sp>
        <p:nvSpPr>
          <p:cNvPr id="25603" name="Rectangle 3"/>
          <p:cNvSpPr>
            <a:spLocks noGrp="1" noChangeArrowheads="1"/>
          </p:cNvSpPr>
          <p:nvPr>
            <p:ph type="subTitle" idx="1"/>
          </p:nvPr>
        </p:nvSpPr>
        <p:spPr>
          <a:xfrm>
            <a:off x="685800" y="381000"/>
            <a:ext cx="8305800" cy="5029200"/>
          </a:xfrm>
        </p:spPr>
        <p:txBody>
          <a:bodyPr/>
          <a:lstStyle/>
          <a:p>
            <a:pPr marL="114300" lvl="1" algn="just" eaLnBrk="1" hangingPunct="1">
              <a:lnSpc>
                <a:spcPct val="90000"/>
              </a:lnSpc>
              <a:defRPr/>
            </a:pPr>
            <a:r>
              <a:rPr lang="en-GB" sz="3800" b="1" dirty="0" smtClean="0">
                <a:solidFill>
                  <a:srgbClr val="990033"/>
                </a:solidFill>
                <a:latin typeface="Times New Roman" pitchFamily="18" charset="0"/>
              </a:rPr>
              <a:t>Water Availability and Requirements</a:t>
            </a:r>
          </a:p>
          <a:p>
            <a:pPr marL="114300" lvl="1" algn="just" eaLnBrk="1" hangingPunct="1">
              <a:lnSpc>
                <a:spcPct val="90000"/>
              </a:lnSpc>
              <a:defRPr/>
            </a:pPr>
            <a:endParaRPr lang="en-GB" sz="1100" b="1" dirty="0" smtClean="0">
              <a:latin typeface="Times New Roman" pitchFamily="18" charset="0"/>
            </a:endParaRPr>
          </a:p>
          <a:p>
            <a:pPr marL="571500" lvl="1" indent="-457200" algn="just" eaLnBrk="1" hangingPunct="1">
              <a:lnSpc>
                <a:spcPct val="90000"/>
              </a:lnSpc>
              <a:buFont typeface="Wingdings" pitchFamily="2" charset="2"/>
              <a:buChar char="§"/>
              <a:defRPr/>
            </a:pPr>
            <a:r>
              <a:rPr lang="en-GB" dirty="0"/>
              <a:t>There is </a:t>
            </a:r>
            <a:r>
              <a:rPr lang="en-GB" dirty="0" smtClean="0"/>
              <a:t> a </a:t>
            </a:r>
            <a:r>
              <a:rPr lang="en-GB" dirty="0"/>
              <a:t>need to develop uniform guidelines for assessing water resources potential and assessing water requirements for various uses.</a:t>
            </a:r>
            <a:endParaRPr lang="en-GB" dirty="0" smtClean="0">
              <a:latin typeface="Times New Roman" pitchFamily="18" charset="0"/>
            </a:endParaRPr>
          </a:p>
          <a:p>
            <a:pPr marL="571500" lvl="1" indent="-457200" algn="just" eaLnBrk="1" hangingPunct="1">
              <a:lnSpc>
                <a:spcPct val="90000"/>
              </a:lnSpc>
              <a:buFont typeface="Wingdings" pitchFamily="2" charset="2"/>
              <a:buChar char="§"/>
              <a:defRPr/>
            </a:pPr>
            <a:r>
              <a:rPr lang="en-GB" dirty="0"/>
              <a:t>Impact </a:t>
            </a:r>
            <a:r>
              <a:rPr lang="en-GB" dirty="0" smtClean="0"/>
              <a:t>of </a:t>
            </a:r>
            <a:r>
              <a:rPr lang="en-GB" dirty="0"/>
              <a:t>climate change on water resources availability has to be determined along with finding best possible solution in  each River Basin. </a:t>
            </a:r>
          </a:p>
          <a:p>
            <a:pPr marL="285750" lvl="1" indent="-171450" algn="just" eaLnBrk="1" hangingPunct="1">
              <a:lnSpc>
                <a:spcPct val="90000"/>
              </a:lnSpc>
              <a:buFont typeface="Wingdings" pitchFamily="2" charset="2"/>
              <a:buChar char="§"/>
              <a:defRPr/>
            </a:pPr>
            <a:endParaRPr lang="en-GB" sz="700" dirty="0" smtClean="0">
              <a:latin typeface="Times New Roman" pitchFamily="18" charset="0"/>
            </a:endParaRPr>
          </a:p>
          <a:p>
            <a:pPr marL="571500" lvl="1" indent="-457200" algn="just" eaLnBrk="1" hangingPunct="1">
              <a:lnSpc>
                <a:spcPct val="90000"/>
              </a:lnSpc>
              <a:buFont typeface="Wingdings" pitchFamily="2" charset="2"/>
              <a:buChar char="§"/>
              <a:defRPr/>
            </a:pPr>
            <a:r>
              <a:rPr lang="en-GB" dirty="0"/>
              <a:t>Activities should also be focused on improvement of ground water estimation methodology and estimation of ground water withdrawals, based on a total hydrologic system balance. </a:t>
            </a:r>
            <a:endParaRPr lang="en-GB" dirty="0" smtClean="0">
              <a:latin typeface="Times New Roman" pitchFamily="18" charset="0"/>
            </a:endParaRPr>
          </a:p>
          <a:p>
            <a:pPr marL="114300" lvl="1" algn="just" eaLnBrk="1" hangingPunct="1">
              <a:lnSpc>
                <a:spcPct val="90000"/>
              </a:lnSpc>
              <a:defRPr/>
            </a:pPr>
            <a:endParaRPr lang="en-GB" sz="2200" dirty="0" smtClean="0">
              <a:latin typeface="Times New Roman" pitchFamily="18" charset="0"/>
            </a:endParaRPr>
          </a:p>
          <a:p>
            <a:pPr marL="114300" lvl="1" algn="just" eaLnBrk="1" hangingPunct="1">
              <a:lnSpc>
                <a:spcPct val="90000"/>
              </a:lnSpc>
              <a:defRPr/>
            </a:pPr>
            <a:endParaRPr lang="en-GB" sz="2200" dirty="0" smtClean="0">
              <a:latin typeface="Times New Roman" pitchFamily="18" charset="0"/>
            </a:endParaRPr>
          </a:p>
          <a:p>
            <a:pPr marL="114300" lvl="1" algn="just" eaLnBrk="1" hangingPunct="1">
              <a:lnSpc>
                <a:spcPct val="90000"/>
              </a:lnSpc>
              <a:defRPr/>
            </a:pPr>
            <a:endParaRPr lang="en-US" sz="2200" dirty="0" smtClean="0">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ChangeArrowheads="1"/>
          </p:cNvSpPr>
          <p:nvPr/>
        </p:nvSpPr>
        <p:spPr bwMode="auto">
          <a:xfrm>
            <a:off x="762000" y="784225"/>
            <a:ext cx="8229600" cy="5022850"/>
          </a:xfrm>
          <a:prstGeom prst="rect">
            <a:avLst/>
          </a:prstGeom>
          <a:noFill/>
          <a:ln>
            <a:noFill/>
          </a:ln>
          <a:extLst/>
        </p:spPr>
        <p:txBody>
          <a:bodyPr>
            <a:spAutoFit/>
          </a:bodyPr>
          <a:lstStyle/>
          <a:p>
            <a:pPr marL="114300" lvl="1" algn="just">
              <a:lnSpc>
                <a:spcPct val="90000"/>
              </a:lnSpc>
              <a:defRPr/>
            </a:pPr>
            <a:r>
              <a:rPr lang="en-GB" sz="4000" b="1" dirty="0">
                <a:solidFill>
                  <a:srgbClr val="990033"/>
                </a:solidFill>
              </a:rPr>
              <a:t>Water Rights and Priorities</a:t>
            </a:r>
          </a:p>
          <a:p>
            <a:pPr marL="114300" lvl="1" algn="just">
              <a:lnSpc>
                <a:spcPct val="90000"/>
              </a:lnSpc>
              <a:defRPr/>
            </a:pPr>
            <a:endParaRPr lang="en-GB" sz="1200" b="1" dirty="0">
              <a:solidFill>
                <a:srgbClr val="990033"/>
              </a:solidFill>
            </a:endParaRPr>
          </a:p>
          <a:p>
            <a:pPr marL="114300" lvl="1" algn="just">
              <a:lnSpc>
                <a:spcPct val="90000"/>
              </a:lnSpc>
              <a:defRPr/>
            </a:pPr>
            <a:endParaRPr lang="en-GB" sz="1600" dirty="0"/>
          </a:p>
          <a:p>
            <a:pPr marL="685800" lvl="1" indent="-571500" algn="just">
              <a:lnSpc>
                <a:spcPct val="90000"/>
              </a:lnSpc>
              <a:buFont typeface="Wingdings" pitchFamily="2" charset="2"/>
              <a:buChar char="§"/>
              <a:defRPr/>
            </a:pPr>
            <a:r>
              <a:rPr lang="en-GB" sz="3600" dirty="0">
                <a:latin typeface="+mn-lt"/>
              </a:rPr>
              <a:t>Safe Water for drinking and sanitation should be considered as pre-emptive need, followed by high priority allocation for other basic domestic needs (including needs of animals), achieving food security, supporting sustainable agriculture and minimum eco-system needs</a:t>
            </a:r>
            <a:endParaRPr lang="en-US" sz="3600"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62000" y="-98425"/>
            <a:ext cx="8686800" cy="1470025"/>
          </a:xfrm>
        </p:spPr>
        <p:txBody>
          <a:bodyPr/>
          <a:lstStyle/>
          <a:p>
            <a:pPr eaLnBrk="1" hangingPunct="1"/>
            <a:r>
              <a:rPr lang="en-GB" sz="3200" b="1" smtClean="0">
                <a:solidFill>
                  <a:srgbClr val="990033"/>
                </a:solidFill>
                <a:latin typeface="Times New Roman" pitchFamily="18" charset="0"/>
              </a:rPr>
              <a:t>Policy,Legal  &amp;  Institutional Framework</a:t>
            </a:r>
            <a:r>
              <a:rPr lang="en-US" sz="3200" smtClean="0">
                <a:solidFill>
                  <a:srgbClr val="990033"/>
                </a:solidFill>
                <a:latin typeface="Times New Roman" pitchFamily="18" charset="0"/>
              </a:rPr>
              <a:t> </a:t>
            </a:r>
          </a:p>
        </p:txBody>
      </p:sp>
      <p:sp>
        <p:nvSpPr>
          <p:cNvPr id="18435" name="Rectangle 3"/>
          <p:cNvSpPr>
            <a:spLocks noGrp="1" noChangeArrowheads="1"/>
          </p:cNvSpPr>
          <p:nvPr>
            <p:ph type="subTitle" idx="1"/>
          </p:nvPr>
        </p:nvSpPr>
        <p:spPr>
          <a:xfrm>
            <a:off x="685800" y="1295400"/>
            <a:ext cx="9080500" cy="5029200"/>
          </a:xfrm>
        </p:spPr>
        <p:txBody>
          <a:bodyPr/>
          <a:lstStyle/>
          <a:p>
            <a:pPr marL="114300" lvl="1" algn="just" eaLnBrk="1" hangingPunct="1"/>
            <a:endParaRPr lang="en-GB" sz="2000" smtClean="0">
              <a:latin typeface="Times New Roman" pitchFamily="18" charset="0"/>
            </a:endParaRPr>
          </a:p>
          <a:p>
            <a:pPr marL="114300" lvl="1" algn="just" eaLnBrk="1" hangingPunct="1"/>
            <a:endParaRPr lang="en-GB" sz="2000" b="1" smtClean="0">
              <a:latin typeface="Times New Roman" pitchFamily="18" charset="0"/>
            </a:endParaRPr>
          </a:p>
          <a:p>
            <a:pPr marL="114300" lvl="1" algn="just" eaLnBrk="1" hangingPunct="1"/>
            <a:endParaRPr lang="en-US" sz="2000" smtClean="0">
              <a:latin typeface="Times New Roman" pitchFamily="18" charset="0"/>
            </a:endParaRPr>
          </a:p>
          <a:p>
            <a:pPr marL="228600" lvl="2" algn="just" eaLnBrk="1" hangingPunct="1"/>
            <a:endParaRPr lang="en-US" sz="2000" smtClean="0">
              <a:latin typeface="Times New Roman" pitchFamily="18" charset="0"/>
            </a:endParaRPr>
          </a:p>
        </p:txBody>
      </p:sp>
      <p:sp>
        <p:nvSpPr>
          <p:cNvPr id="50180" name="Text Box 4"/>
          <p:cNvSpPr txBox="1">
            <a:spLocks noChangeArrowheads="1"/>
          </p:cNvSpPr>
          <p:nvPr/>
        </p:nvSpPr>
        <p:spPr bwMode="auto">
          <a:xfrm>
            <a:off x="547688" y="1143000"/>
            <a:ext cx="8763000" cy="6448425"/>
          </a:xfrm>
          <a:prstGeom prst="rect">
            <a:avLst/>
          </a:prstGeom>
          <a:noFill/>
          <a:ln>
            <a:noFill/>
          </a:ln>
          <a:extLst/>
        </p:spPr>
        <p:txBody>
          <a:bodyPr>
            <a:spAutoFit/>
          </a:bodyPr>
          <a:lstStyle>
            <a:lvl1pPr marL="225425" indent="-225425"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marL="342900" indent="-342900" algn="just">
              <a:buFont typeface="Wingdings" pitchFamily="2" charset="2"/>
              <a:buChar char="§"/>
              <a:defRPr/>
            </a:pPr>
            <a:r>
              <a:rPr lang="en-GB" sz="2800" dirty="0" smtClean="0">
                <a:latin typeface="+mn-lt"/>
              </a:rPr>
              <a:t>There </a:t>
            </a:r>
            <a:r>
              <a:rPr lang="en-GB" sz="2800" dirty="0">
                <a:latin typeface="+mn-lt"/>
              </a:rPr>
              <a:t>is a need to evolve a National Framework Law as an umbrella statement of general principles governing the exercise of legislative and/or executive   powers by the Centre, the States and the local governing bodies. </a:t>
            </a:r>
            <a:r>
              <a:rPr lang="en-GB" sz="2800" dirty="0" smtClean="0">
                <a:latin typeface="+mn-lt"/>
              </a:rPr>
              <a:t> </a:t>
            </a:r>
            <a:endParaRPr lang="en-GB" sz="2800" dirty="0">
              <a:latin typeface="+mn-lt"/>
            </a:endParaRPr>
          </a:p>
          <a:p>
            <a:pPr marL="457200" indent="-457200" algn="just">
              <a:buFont typeface="Wingdings" pitchFamily="2" charset="2"/>
              <a:buChar char="§"/>
              <a:defRPr/>
            </a:pPr>
            <a:endParaRPr lang="en-IN" sz="2800" dirty="0">
              <a:latin typeface="+mn-lt"/>
            </a:endParaRPr>
          </a:p>
          <a:p>
            <a:pPr marL="457200" indent="-457200" algn="just">
              <a:buFont typeface="Wingdings" pitchFamily="2" charset="2"/>
              <a:buChar char="§"/>
              <a:defRPr/>
            </a:pPr>
            <a:r>
              <a:rPr lang="en-GB" sz="2800" dirty="0" smtClean="0">
                <a:latin typeface="+mn-lt"/>
              </a:rPr>
              <a:t>There </a:t>
            </a:r>
            <a:r>
              <a:rPr lang="en-GB" sz="2800" dirty="0">
                <a:latin typeface="+mn-lt"/>
              </a:rPr>
              <a:t>is a need for comprehensive legislation for optimum development of inter-State rivers and river valleys to facilitate inter-State coordination ensuring scientific planning of land and water </a:t>
            </a:r>
            <a:r>
              <a:rPr lang="en-IN" sz="2800" dirty="0">
                <a:latin typeface="+mn-lt"/>
              </a:rPr>
              <a:t> </a:t>
            </a:r>
            <a:r>
              <a:rPr lang="en-GB" sz="2800" dirty="0">
                <a:latin typeface="+mn-lt"/>
              </a:rPr>
              <a:t>taking basin/sub-basin as unit </a:t>
            </a:r>
            <a:r>
              <a:rPr lang="en-GB" sz="2800" dirty="0" smtClean="0">
                <a:latin typeface="+mn-lt"/>
              </a:rPr>
              <a:t>.</a:t>
            </a:r>
            <a:endParaRPr lang="en-US" sz="2800" dirty="0">
              <a:latin typeface="+mn-lt"/>
            </a:endParaRPr>
          </a:p>
          <a:p>
            <a:pPr algn="just">
              <a:defRPr/>
            </a:pPr>
            <a:endParaRPr lang="en-IN" sz="1200" dirty="0">
              <a:latin typeface="+mn-lt"/>
            </a:endParaRPr>
          </a:p>
          <a:p>
            <a:pPr algn="just">
              <a:defRPr/>
            </a:pPr>
            <a:r>
              <a:rPr lang="en-US" sz="2600" dirty="0">
                <a:latin typeface="+mn-lt"/>
              </a:rPr>
              <a:t>   </a:t>
            </a:r>
            <a:r>
              <a:rPr lang="en-IN" sz="2600" dirty="0" smtClean="0">
                <a:latin typeface="+mn-lt"/>
              </a:rPr>
              <a:t> </a:t>
            </a:r>
            <a:endParaRPr lang="en-IN" sz="2000" dirty="0" smtClean="0"/>
          </a:p>
          <a:p>
            <a:pPr>
              <a:defRPr/>
            </a:pPr>
            <a:r>
              <a:rPr lang="en-GB" sz="2000" dirty="0" smtClean="0"/>
              <a:t>   </a:t>
            </a:r>
          </a:p>
          <a:p>
            <a:pPr>
              <a:defRPr/>
            </a:pPr>
            <a:r>
              <a:rPr lang="en-IN" sz="2000" dirty="0" smtClean="0"/>
              <a:t> </a:t>
            </a:r>
            <a:endParaRPr lang="en-US" sz="2000" dirty="0" smtClean="0"/>
          </a:p>
          <a:p>
            <a:pPr eaLnBrk="1" hangingPunct="1">
              <a:spcBef>
                <a:spcPct val="50000"/>
              </a:spcBef>
              <a:defRP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381000" y="-98425"/>
            <a:ext cx="9067800" cy="1470025"/>
          </a:xfrm>
        </p:spPr>
        <p:txBody>
          <a:bodyPr/>
          <a:lstStyle/>
          <a:p>
            <a:pPr eaLnBrk="1" hangingPunct="1"/>
            <a:r>
              <a:rPr lang="en-GB" sz="3200" b="1" smtClean="0">
                <a:solidFill>
                  <a:srgbClr val="990033"/>
                </a:solidFill>
                <a:latin typeface="Times New Roman" pitchFamily="18" charset="0"/>
              </a:rPr>
              <a:t>Policy,Legal  &amp;  Institutional Framework(Contd)</a:t>
            </a:r>
            <a:r>
              <a:rPr lang="en-US" sz="3200" smtClean="0">
                <a:solidFill>
                  <a:srgbClr val="990033"/>
                </a:solidFill>
                <a:latin typeface="Times New Roman" pitchFamily="18" charset="0"/>
              </a:rPr>
              <a:t> </a:t>
            </a:r>
          </a:p>
        </p:txBody>
      </p:sp>
      <p:sp>
        <p:nvSpPr>
          <p:cNvPr id="19459" name="Rectangle 3"/>
          <p:cNvSpPr>
            <a:spLocks noGrp="1" noChangeArrowheads="1"/>
          </p:cNvSpPr>
          <p:nvPr>
            <p:ph type="subTitle" idx="1"/>
          </p:nvPr>
        </p:nvSpPr>
        <p:spPr>
          <a:xfrm>
            <a:off x="685800" y="1295400"/>
            <a:ext cx="9080500" cy="5029200"/>
          </a:xfrm>
        </p:spPr>
        <p:txBody>
          <a:bodyPr/>
          <a:lstStyle/>
          <a:p>
            <a:pPr marL="114300" lvl="1" algn="just" eaLnBrk="1" hangingPunct="1"/>
            <a:endParaRPr lang="en-GB" sz="2000" smtClean="0">
              <a:latin typeface="Times New Roman" pitchFamily="18" charset="0"/>
            </a:endParaRPr>
          </a:p>
          <a:p>
            <a:pPr marL="114300" lvl="1" algn="just" eaLnBrk="1" hangingPunct="1"/>
            <a:endParaRPr lang="en-GB" sz="2000" b="1" smtClean="0">
              <a:latin typeface="Times New Roman" pitchFamily="18" charset="0"/>
            </a:endParaRPr>
          </a:p>
          <a:p>
            <a:pPr marL="114300" lvl="1" algn="just" eaLnBrk="1" hangingPunct="1"/>
            <a:endParaRPr lang="en-US" sz="2000" smtClean="0">
              <a:latin typeface="Times New Roman" pitchFamily="18" charset="0"/>
            </a:endParaRPr>
          </a:p>
          <a:p>
            <a:pPr marL="228600" lvl="2" algn="just" eaLnBrk="1" hangingPunct="1"/>
            <a:endParaRPr lang="en-US" sz="2000" smtClean="0">
              <a:latin typeface="Times New Roman" pitchFamily="18" charset="0"/>
            </a:endParaRPr>
          </a:p>
        </p:txBody>
      </p:sp>
      <p:sp>
        <p:nvSpPr>
          <p:cNvPr id="50180" name="Text Box 4"/>
          <p:cNvSpPr txBox="1">
            <a:spLocks noChangeArrowheads="1"/>
          </p:cNvSpPr>
          <p:nvPr/>
        </p:nvSpPr>
        <p:spPr bwMode="auto">
          <a:xfrm>
            <a:off x="533400" y="990600"/>
            <a:ext cx="8763000" cy="6908800"/>
          </a:xfrm>
          <a:prstGeom prst="rect">
            <a:avLst/>
          </a:prstGeom>
          <a:noFill/>
          <a:ln>
            <a:noFill/>
          </a:ln>
          <a:extLst/>
        </p:spPr>
        <p:txBody>
          <a:bodyPr>
            <a:spAutoFit/>
          </a:bodyPr>
          <a:lstStyle>
            <a:lvl1pPr marL="225425" indent="-225425"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defRPr/>
            </a:pPr>
            <a:r>
              <a:rPr lang="en-GB" sz="2000" dirty="0" smtClean="0"/>
              <a:t>   </a:t>
            </a:r>
            <a:r>
              <a:rPr lang="en-IN" sz="2600" dirty="0" smtClean="0">
                <a:latin typeface="+mn-lt"/>
              </a:rPr>
              <a:t> </a:t>
            </a:r>
            <a:endParaRPr lang="en-US" sz="2600" dirty="0">
              <a:latin typeface="+mn-lt"/>
            </a:endParaRPr>
          </a:p>
          <a:p>
            <a:pPr algn="just">
              <a:defRPr/>
            </a:pPr>
            <a:endParaRPr lang="en-IN" sz="1200" dirty="0">
              <a:latin typeface="+mn-lt"/>
            </a:endParaRPr>
          </a:p>
          <a:p>
            <a:pPr marL="457200" indent="-457200" algn="just">
              <a:buFont typeface="Wingdings" pitchFamily="2" charset="2"/>
              <a:buChar char="§"/>
              <a:defRPr/>
            </a:pPr>
            <a:r>
              <a:rPr lang="en-GB" sz="2800" dirty="0" smtClean="0">
                <a:latin typeface="+mn-lt"/>
              </a:rPr>
              <a:t>State </a:t>
            </a:r>
            <a:r>
              <a:rPr lang="en-GB" sz="2800" dirty="0">
                <a:latin typeface="+mn-lt"/>
              </a:rPr>
              <a:t>Governments need to expedite the Enactment and Implementation of the Bills for Ground Water Legislation and legislation for Participatory Irrigation Management</a:t>
            </a:r>
            <a:r>
              <a:rPr lang="en-GB" sz="2800" dirty="0" smtClean="0">
                <a:latin typeface="+mn-lt"/>
              </a:rPr>
              <a:t>.</a:t>
            </a:r>
          </a:p>
          <a:p>
            <a:pPr marL="457200" indent="-457200" algn="just">
              <a:buFont typeface="Wingdings" pitchFamily="2" charset="2"/>
              <a:buChar char="§"/>
              <a:defRPr/>
            </a:pPr>
            <a:endParaRPr lang="en-GB" sz="1000" dirty="0" smtClean="0">
              <a:latin typeface="+mn-lt"/>
            </a:endParaRPr>
          </a:p>
          <a:p>
            <a:pPr marL="457200" indent="-457200" algn="just">
              <a:buFont typeface="Wingdings" pitchFamily="2" charset="2"/>
              <a:buChar char="§"/>
              <a:defRPr/>
            </a:pPr>
            <a:r>
              <a:rPr lang="en-US" sz="2800" dirty="0" smtClean="0">
                <a:latin typeface="+mn-lt"/>
              </a:rPr>
              <a:t>The extraction of groundwater in any manner in any area shall be regulated through community based institutions with due regard to the hydro-geological and ecological characteristics and features of the aquifer as a whole. </a:t>
            </a:r>
          </a:p>
          <a:p>
            <a:pPr marL="457200" indent="-457200" algn="just">
              <a:buFont typeface="Wingdings" pitchFamily="2" charset="2"/>
              <a:buChar char="§"/>
              <a:defRPr/>
            </a:pPr>
            <a:r>
              <a:rPr lang="en-GB" sz="2800" dirty="0" smtClean="0">
                <a:latin typeface="+mn-lt"/>
              </a:rPr>
              <a:t>The </a:t>
            </a:r>
            <a:r>
              <a:rPr lang="en-GB" sz="2800" dirty="0">
                <a:latin typeface="+mn-lt"/>
              </a:rPr>
              <a:t>State Irrigation Acts should be farmer friendly. </a:t>
            </a:r>
            <a:endParaRPr lang="en-IN" sz="2800" dirty="0">
              <a:latin typeface="+mn-lt"/>
            </a:endParaRPr>
          </a:p>
          <a:p>
            <a:pPr marL="457200" indent="-457200" algn="just">
              <a:buFont typeface="Wingdings" pitchFamily="2" charset="2"/>
              <a:buChar char="§"/>
              <a:defRPr/>
            </a:pPr>
            <a:endParaRPr lang="en-IN" sz="2800" dirty="0">
              <a:latin typeface="+mn-lt"/>
            </a:endParaRPr>
          </a:p>
          <a:p>
            <a:pPr>
              <a:defRPr/>
            </a:pPr>
            <a:r>
              <a:rPr lang="en-GB" sz="2000" dirty="0" smtClean="0"/>
              <a:t> </a:t>
            </a:r>
            <a:endParaRPr lang="en-IN" sz="2000" dirty="0" smtClean="0"/>
          </a:p>
          <a:p>
            <a:pPr>
              <a:defRPr/>
            </a:pPr>
            <a:r>
              <a:rPr lang="en-GB" sz="2000" dirty="0" smtClean="0"/>
              <a:t>   </a:t>
            </a:r>
          </a:p>
          <a:p>
            <a:pPr>
              <a:defRPr/>
            </a:pPr>
            <a:r>
              <a:rPr lang="en-IN" sz="2000" dirty="0" smtClean="0"/>
              <a:t> </a:t>
            </a:r>
            <a:endParaRPr lang="en-US" sz="2000" dirty="0" smtClean="0"/>
          </a:p>
          <a:p>
            <a:pPr eaLnBrk="1" hangingPunct="1">
              <a:spcBef>
                <a:spcPct val="50000"/>
              </a:spcBef>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152400" y="36513"/>
            <a:ext cx="10287000" cy="1470025"/>
          </a:xfrm>
        </p:spPr>
        <p:txBody>
          <a:bodyPr/>
          <a:lstStyle/>
          <a:p>
            <a:pPr marL="342900" indent="-342900" eaLnBrk="1" hangingPunct="1"/>
            <a:r>
              <a:rPr lang="en-US" sz="2800" b="1" smtClean="0">
                <a:solidFill>
                  <a:srgbClr val="990033"/>
                </a:solidFill>
              </a:rPr>
              <a:t>Project Planning, Implementation and Prioritization</a:t>
            </a:r>
            <a:r>
              <a:rPr lang="en-IN" b="1" smtClean="0"/>
              <a:t/>
            </a:r>
            <a:br>
              <a:rPr lang="en-IN" b="1" smtClean="0"/>
            </a:br>
            <a:endParaRPr lang="en-US" sz="2800" smtClean="0">
              <a:solidFill>
                <a:srgbClr val="990033"/>
              </a:solidFill>
              <a:latin typeface="Times New Roman" pitchFamily="18" charset="0"/>
            </a:endParaRPr>
          </a:p>
        </p:txBody>
      </p:sp>
      <p:sp>
        <p:nvSpPr>
          <p:cNvPr id="20483" name="Rectangle 3"/>
          <p:cNvSpPr>
            <a:spLocks noGrp="1" noChangeArrowheads="1"/>
          </p:cNvSpPr>
          <p:nvPr>
            <p:ph type="subTitle" idx="1"/>
          </p:nvPr>
        </p:nvSpPr>
        <p:spPr>
          <a:xfrm>
            <a:off x="0" y="228600"/>
            <a:ext cx="9080500" cy="5029200"/>
          </a:xfrm>
        </p:spPr>
        <p:txBody>
          <a:bodyPr/>
          <a:lstStyle/>
          <a:p>
            <a:pPr marL="114300" lvl="1" algn="just" eaLnBrk="1" hangingPunct="1"/>
            <a:endParaRPr lang="en-GB" sz="2000" smtClean="0">
              <a:latin typeface="Times New Roman" pitchFamily="18" charset="0"/>
            </a:endParaRPr>
          </a:p>
          <a:p>
            <a:pPr marL="114300" lvl="1" algn="just" eaLnBrk="1" hangingPunct="1"/>
            <a:endParaRPr lang="en-GB" sz="2000" b="1" smtClean="0">
              <a:latin typeface="Times New Roman" pitchFamily="18" charset="0"/>
            </a:endParaRPr>
          </a:p>
          <a:p>
            <a:pPr marL="114300" lvl="1" algn="just" eaLnBrk="1" hangingPunct="1"/>
            <a:endParaRPr lang="en-US" sz="2000" smtClean="0">
              <a:latin typeface="Times New Roman" pitchFamily="18" charset="0"/>
            </a:endParaRPr>
          </a:p>
          <a:p>
            <a:pPr marL="228600" lvl="2" algn="just" eaLnBrk="1" hangingPunct="1"/>
            <a:endParaRPr lang="en-US" sz="2000" smtClean="0">
              <a:latin typeface="Times New Roman" pitchFamily="18" charset="0"/>
            </a:endParaRPr>
          </a:p>
        </p:txBody>
      </p:sp>
      <p:sp>
        <p:nvSpPr>
          <p:cNvPr id="38916" name="Text Box 4"/>
          <p:cNvSpPr txBox="1">
            <a:spLocks noChangeArrowheads="1"/>
          </p:cNvSpPr>
          <p:nvPr/>
        </p:nvSpPr>
        <p:spPr bwMode="auto">
          <a:xfrm>
            <a:off x="533400" y="1143000"/>
            <a:ext cx="8763000" cy="5016500"/>
          </a:xfrm>
          <a:prstGeom prst="rect">
            <a:avLst/>
          </a:prstGeom>
          <a:noFill/>
          <a:ln>
            <a:noFill/>
          </a:ln>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endParaRPr lang="en-IN" sz="700" dirty="0" smtClean="0"/>
          </a:p>
          <a:p>
            <a:pPr marL="457200" indent="-457200" algn="just">
              <a:buFont typeface="Wingdings" pitchFamily="2" charset="2"/>
              <a:buChar char="§"/>
              <a:defRPr/>
            </a:pPr>
            <a:r>
              <a:rPr lang="en-GB" sz="2800" dirty="0" smtClean="0">
                <a:latin typeface="+mn-lt"/>
              </a:rPr>
              <a:t>Optimal utilisation of waters within a river basin shall be ensured, with due regard to the reasonable present and future needs for life and livelihoods, appropriate economic activity, social justice and equity, and ecological sustainability.</a:t>
            </a:r>
            <a:endParaRPr lang="en-IN" sz="2800" dirty="0" smtClean="0">
              <a:latin typeface="+mn-lt"/>
            </a:endParaRPr>
          </a:p>
          <a:p>
            <a:pPr marL="457200" indent="-457200">
              <a:buFont typeface="Wingdings" pitchFamily="2" charset="2"/>
              <a:buChar char="§"/>
              <a:defRPr/>
            </a:pPr>
            <a:endParaRPr lang="en-GB" sz="2800" dirty="0" smtClean="0">
              <a:latin typeface="+mn-lt"/>
            </a:endParaRPr>
          </a:p>
          <a:p>
            <a:pPr marL="457200" indent="-457200" algn="just">
              <a:buFont typeface="Wingdings" pitchFamily="2" charset="2"/>
              <a:buChar char="§"/>
              <a:defRPr/>
            </a:pPr>
            <a:r>
              <a:rPr lang="en-GB" sz="2800" dirty="0" smtClean="0">
                <a:latin typeface="+mn-lt"/>
              </a:rPr>
              <a:t>Considering the heavy economic loss due to delay in implementation of projects, all clearances, including environmental and investment clearances, be made time bound.</a:t>
            </a:r>
            <a:endParaRPr lang="en-IN" sz="2800" dirty="0" smtClean="0">
              <a:latin typeface="+mn-lt"/>
            </a:endParaRPr>
          </a:p>
          <a:p>
            <a:pPr algn="just" eaLnBrk="1" hangingPunct="1">
              <a:spcBef>
                <a:spcPct val="50000"/>
              </a:spcBef>
              <a:defRPr/>
            </a:pPr>
            <a:r>
              <a:rPr lang="en-US" sz="2200" dirty="0" smtClean="0">
                <a:solidFill>
                  <a:srgbClr val="000000"/>
                </a:solidFill>
              </a:rPr>
              <a:t> </a:t>
            </a:r>
            <a:r>
              <a:rPr lang="en-IN" sz="2200" dirty="0" smtClean="0">
                <a:solidFill>
                  <a:srgbClr val="000000"/>
                </a:solidFill>
              </a:rPr>
              <a:t> </a:t>
            </a:r>
            <a:endParaRPr lang="en-GB" sz="2200" dirty="0" smtClean="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457200" y="304800"/>
            <a:ext cx="9080500" cy="2667000"/>
          </a:xfrm>
        </p:spPr>
        <p:txBody>
          <a:bodyPr/>
          <a:lstStyle/>
          <a:p>
            <a:pPr marL="341312" eaLnBrk="1" hangingPunct="1">
              <a:lnSpc>
                <a:spcPct val="80000"/>
              </a:lnSpc>
              <a:defRPr/>
            </a:pPr>
            <a:r>
              <a:rPr lang="en-US" b="1" dirty="0" smtClean="0">
                <a:solidFill>
                  <a:srgbClr val="990033"/>
                </a:solidFill>
                <a:latin typeface="Times New Roman" pitchFamily="18" charset="0"/>
              </a:rPr>
              <a:t>INTRODUCTION</a:t>
            </a:r>
          </a:p>
          <a:p>
            <a:pPr marL="914400" indent="-573088" algn="l" eaLnBrk="1" hangingPunct="1">
              <a:lnSpc>
                <a:spcPct val="80000"/>
              </a:lnSpc>
              <a:defRPr/>
            </a:pPr>
            <a:endParaRPr lang="en-US" sz="200" b="1" dirty="0" smtClean="0">
              <a:latin typeface="Times New Roman" pitchFamily="18" charset="0"/>
            </a:endParaRPr>
          </a:p>
          <a:p>
            <a:pPr marL="342900" indent="-342900" algn="just">
              <a:buFont typeface="Wingdings" pitchFamily="2" charset="2"/>
              <a:buChar char="§"/>
              <a:defRPr/>
            </a:pPr>
            <a:r>
              <a:rPr lang="en-US" sz="2400" dirty="0"/>
              <a:t>The concept of Integrated Water  Resources Management (IWRM)  emerged  around  the  1980s  in response to increasing pressures on water resources  from  competition  amongst various  users  for  a  limited  resource,  the recognition  of  ecosystem  requirements, pollution  and  the  risk  of  declining water availability due to climate change</a:t>
            </a:r>
            <a:r>
              <a:rPr lang="en-US" sz="2400" dirty="0" smtClean="0"/>
              <a:t>. </a:t>
            </a:r>
          </a:p>
          <a:p>
            <a:pPr marL="171450" indent="-171450" algn="just">
              <a:buFont typeface="Wingdings" pitchFamily="2" charset="2"/>
              <a:buChar char="§"/>
              <a:defRPr/>
            </a:pPr>
            <a:endParaRPr lang="en-US" sz="600" dirty="0" smtClean="0"/>
          </a:p>
          <a:p>
            <a:pPr marL="342900" indent="-342900" algn="just">
              <a:buFont typeface="Wingdings" pitchFamily="2" charset="2"/>
              <a:buChar char="§"/>
              <a:defRPr/>
            </a:pPr>
            <a:r>
              <a:rPr lang="en-US" sz="2400" dirty="0" smtClean="0"/>
              <a:t> </a:t>
            </a:r>
            <a:r>
              <a:rPr lang="en-GB" sz="2400" dirty="0"/>
              <a:t>IWRM addresses the “three E’s”</a:t>
            </a:r>
            <a:r>
              <a:rPr lang="en-GB" sz="2400" b="1" dirty="0"/>
              <a:t>: E</a:t>
            </a:r>
            <a:r>
              <a:rPr lang="en-GB" sz="2400" dirty="0"/>
              <a:t>conomic efficiency, </a:t>
            </a:r>
            <a:r>
              <a:rPr lang="en-GB" sz="2400" b="1" dirty="0"/>
              <a:t>E</a:t>
            </a:r>
            <a:r>
              <a:rPr lang="en-GB" sz="2400" dirty="0"/>
              <a:t>nvironmental sustainability and social </a:t>
            </a:r>
            <a:r>
              <a:rPr lang="en-GB" sz="2400" b="1" dirty="0"/>
              <a:t>E</a:t>
            </a:r>
            <a:r>
              <a:rPr lang="en-GB" sz="2400" dirty="0"/>
              <a:t>quity</a:t>
            </a:r>
            <a:r>
              <a:rPr lang="en-GB" sz="2400" dirty="0" smtClean="0"/>
              <a:t>, including </a:t>
            </a:r>
            <a:r>
              <a:rPr lang="en-GB" sz="2400" dirty="0"/>
              <a:t>poverty reduction. </a:t>
            </a:r>
            <a:r>
              <a:rPr lang="en-GB" dirty="0"/>
              <a:t> </a:t>
            </a:r>
            <a:endParaRPr lang="en-GB" dirty="0" smtClean="0"/>
          </a:p>
          <a:p>
            <a:pPr marL="171450" indent="-171450" algn="just">
              <a:buFont typeface="Wingdings" pitchFamily="2" charset="2"/>
              <a:buChar char="§"/>
              <a:defRPr/>
            </a:pPr>
            <a:endParaRPr lang="en-GB" sz="300" dirty="0" smtClean="0"/>
          </a:p>
          <a:p>
            <a:pPr marL="342900" indent="-342900" algn="just">
              <a:buFont typeface="Wingdings" pitchFamily="2" charset="2"/>
              <a:buChar char="§"/>
              <a:defRPr/>
            </a:pPr>
            <a:r>
              <a:rPr lang="en-GB" sz="2400" dirty="0" smtClean="0"/>
              <a:t>The </a:t>
            </a:r>
            <a:r>
              <a:rPr lang="en-GB" sz="2400" dirty="0"/>
              <a:t>three basic </a:t>
            </a:r>
            <a:r>
              <a:rPr lang="en-GB" sz="2400" dirty="0" smtClean="0"/>
              <a:t>”Pillars</a:t>
            </a:r>
            <a:r>
              <a:rPr lang="en-GB" sz="2400" dirty="0"/>
              <a:t>” of IWRM are the </a:t>
            </a:r>
            <a:r>
              <a:rPr lang="en-GB" sz="2400" b="1" i="1" dirty="0"/>
              <a:t>enabling environment</a:t>
            </a:r>
            <a:r>
              <a:rPr lang="en-GB" sz="2400" dirty="0"/>
              <a:t> of appropriate policies and laws, the </a:t>
            </a:r>
            <a:r>
              <a:rPr lang="en-GB" sz="2400" b="1" i="1" dirty="0"/>
              <a:t>institutional roles</a:t>
            </a:r>
            <a:r>
              <a:rPr lang="en-GB" sz="2400" dirty="0"/>
              <a:t> and framework, and the </a:t>
            </a:r>
            <a:r>
              <a:rPr lang="en-GB" sz="2400" b="1" i="1" dirty="0"/>
              <a:t>management instruments</a:t>
            </a:r>
            <a:r>
              <a:rPr lang="en-GB" sz="2400" dirty="0"/>
              <a:t> for these institutions to apply on a daily basis. </a:t>
            </a:r>
            <a:endParaRPr lang="en-GB"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152400" y="36513"/>
            <a:ext cx="10287000" cy="1470025"/>
          </a:xfrm>
        </p:spPr>
        <p:txBody>
          <a:bodyPr/>
          <a:lstStyle/>
          <a:p>
            <a:pPr marL="342900" indent="-342900" eaLnBrk="1" hangingPunct="1"/>
            <a:r>
              <a:rPr lang="en-US" sz="2400" b="1" smtClean="0">
                <a:solidFill>
                  <a:srgbClr val="990033"/>
                </a:solidFill>
              </a:rPr>
              <a:t>Project Planning, Implementation and Prioritization(Contd)</a:t>
            </a:r>
            <a:r>
              <a:rPr lang="en-IN" sz="2400" b="1" smtClean="0"/>
              <a:t/>
            </a:r>
            <a:br>
              <a:rPr lang="en-IN" sz="2400" b="1" smtClean="0"/>
            </a:br>
            <a:endParaRPr lang="en-US" sz="2400" smtClean="0">
              <a:solidFill>
                <a:srgbClr val="990033"/>
              </a:solidFill>
              <a:latin typeface="Times New Roman" pitchFamily="18" charset="0"/>
            </a:endParaRPr>
          </a:p>
        </p:txBody>
      </p:sp>
      <p:sp>
        <p:nvSpPr>
          <p:cNvPr id="21507" name="Rectangle 3"/>
          <p:cNvSpPr>
            <a:spLocks noGrp="1" noChangeArrowheads="1"/>
          </p:cNvSpPr>
          <p:nvPr>
            <p:ph type="subTitle" idx="1"/>
          </p:nvPr>
        </p:nvSpPr>
        <p:spPr>
          <a:xfrm>
            <a:off x="-228600" y="1905000"/>
            <a:ext cx="9080500" cy="5029200"/>
          </a:xfrm>
        </p:spPr>
        <p:txBody>
          <a:bodyPr/>
          <a:lstStyle/>
          <a:p>
            <a:pPr marL="114300" lvl="1" algn="just" eaLnBrk="1" hangingPunct="1"/>
            <a:endParaRPr lang="en-GB" sz="2000" smtClean="0">
              <a:latin typeface="Times New Roman" pitchFamily="18" charset="0"/>
            </a:endParaRPr>
          </a:p>
          <a:p>
            <a:pPr marL="114300" lvl="1" algn="just" eaLnBrk="1" hangingPunct="1"/>
            <a:endParaRPr lang="en-GB" sz="2000" b="1" smtClean="0">
              <a:latin typeface="Times New Roman" pitchFamily="18" charset="0"/>
            </a:endParaRPr>
          </a:p>
          <a:p>
            <a:pPr marL="114300" lvl="1" algn="just" eaLnBrk="1" hangingPunct="1"/>
            <a:endParaRPr lang="en-US" sz="2000" smtClean="0">
              <a:latin typeface="Times New Roman" pitchFamily="18" charset="0"/>
            </a:endParaRPr>
          </a:p>
          <a:p>
            <a:pPr marL="228600" lvl="2" algn="just" eaLnBrk="1" hangingPunct="1"/>
            <a:endParaRPr lang="en-US" sz="2000" smtClean="0">
              <a:latin typeface="Times New Roman" pitchFamily="18" charset="0"/>
            </a:endParaRPr>
          </a:p>
        </p:txBody>
      </p:sp>
      <p:sp>
        <p:nvSpPr>
          <p:cNvPr id="38916" name="Text Box 4"/>
          <p:cNvSpPr txBox="1">
            <a:spLocks noChangeArrowheads="1"/>
          </p:cNvSpPr>
          <p:nvPr/>
        </p:nvSpPr>
        <p:spPr bwMode="auto">
          <a:xfrm>
            <a:off x="457200" y="914400"/>
            <a:ext cx="8763000" cy="6154738"/>
          </a:xfrm>
          <a:prstGeom prst="rect">
            <a:avLst/>
          </a:prstGeom>
          <a:noFill/>
          <a:ln>
            <a:noFill/>
          </a:ln>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endParaRPr lang="en-IN" sz="700" dirty="0" smtClean="0"/>
          </a:p>
          <a:p>
            <a:pPr marL="457200" indent="-457200" algn="just">
              <a:buFont typeface="Wingdings" pitchFamily="2" charset="2"/>
              <a:buChar char="§"/>
              <a:defRPr/>
            </a:pPr>
            <a:r>
              <a:rPr lang="en-GB" sz="2600" dirty="0" smtClean="0">
                <a:latin typeface="+mn-lt"/>
              </a:rPr>
              <a:t>A project should be considered as having commenced, only after the issue of formal administrative and technical approval by the Government and after clearance by the Technical Advisory Committee.  All expenditure incurred prior to this should be shown against investigation and preparation. </a:t>
            </a:r>
            <a:endParaRPr lang="en-IN" sz="2600" dirty="0" smtClean="0">
              <a:latin typeface="+mn-lt"/>
            </a:endParaRPr>
          </a:p>
          <a:p>
            <a:pPr marL="285750" indent="-285750" algn="just">
              <a:buFont typeface="Wingdings" pitchFamily="2" charset="2"/>
              <a:buChar char="§"/>
              <a:defRPr/>
            </a:pPr>
            <a:endParaRPr lang="en-GB" sz="1600" dirty="0" smtClean="0">
              <a:latin typeface="+mn-lt"/>
            </a:endParaRPr>
          </a:p>
          <a:p>
            <a:pPr marL="457200" indent="-457200" algn="just">
              <a:buFont typeface="Wingdings" pitchFamily="2" charset="2"/>
              <a:buChar char="§"/>
              <a:defRPr/>
            </a:pPr>
            <a:r>
              <a:rPr lang="en-GB" sz="2600" dirty="0" smtClean="0">
                <a:latin typeface="+mn-lt"/>
              </a:rPr>
              <a:t>The approval and implementation of medium projects may be left to the States.  It may be laid down that in all such cases, the State proposing the project shall notify it in the Gazette with full details of the parameters laid down by the CWC.  If there are objections, within the prescribed period, they should be sorted out mutually or through the Basin Organisations.</a:t>
            </a:r>
            <a:endParaRPr lang="en-IN" sz="2600" dirty="0" smtClean="0">
              <a:latin typeface="+mn-lt"/>
            </a:endParaRPr>
          </a:p>
          <a:p>
            <a:pPr algn="just" eaLnBrk="1" hangingPunct="1">
              <a:spcBef>
                <a:spcPct val="50000"/>
              </a:spcBef>
              <a:defRPr/>
            </a:pPr>
            <a:r>
              <a:rPr lang="en-US" sz="2200" dirty="0" smtClean="0">
                <a:solidFill>
                  <a:srgbClr val="000000"/>
                </a:solidFill>
              </a:rPr>
              <a:t> </a:t>
            </a:r>
            <a:r>
              <a:rPr lang="en-IN" sz="2200" dirty="0" smtClean="0">
                <a:solidFill>
                  <a:srgbClr val="000000"/>
                </a:solidFill>
              </a:rPr>
              <a:t> </a:t>
            </a:r>
            <a:endParaRPr lang="en-GB" sz="2200" dirty="0" smtClean="0">
              <a:solidFill>
                <a:srgbClr val="0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152400" y="152400"/>
            <a:ext cx="8858250" cy="381000"/>
          </a:xfrm>
        </p:spPr>
        <p:txBody>
          <a:bodyPr/>
          <a:lstStyle/>
          <a:p>
            <a:pPr eaLnBrk="1" hangingPunct="1"/>
            <a:r>
              <a:rPr lang="en-IN" sz="2800" b="1" smtClean="0">
                <a:solidFill>
                  <a:srgbClr val="990033"/>
                </a:solidFill>
              </a:rPr>
              <a:t/>
            </a:r>
            <a:br>
              <a:rPr lang="en-IN" sz="2800" b="1" smtClean="0">
                <a:solidFill>
                  <a:srgbClr val="990033"/>
                </a:solidFill>
              </a:rPr>
            </a:br>
            <a:r>
              <a:rPr lang="en-IN" sz="3600" b="1" smtClean="0">
                <a:solidFill>
                  <a:srgbClr val="990033"/>
                </a:solidFill>
              </a:rPr>
              <a:t>Sectoral Issues</a:t>
            </a:r>
            <a:endParaRPr lang="en-US" sz="3600" smtClean="0">
              <a:solidFill>
                <a:srgbClr val="990033"/>
              </a:solidFill>
              <a:latin typeface="Times New Roman" pitchFamily="18" charset="0"/>
            </a:endParaRPr>
          </a:p>
        </p:txBody>
      </p:sp>
      <p:sp>
        <p:nvSpPr>
          <p:cNvPr id="2051" name="Rectangle 3"/>
          <p:cNvSpPr>
            <a:spLocks noGrp="1" noChangeArrowheads="1"/>
          </p:cNvSpPr>
          <p:nvPr>
            <p:ph type="subTitle" idx="1"/>
          </p:nvPr>
        </p:nvSpPr>
        <p:spPr>
          <a:xfrm>
            <a:off x="228600" y="923925"/>
            <a:ext cx="9309100" cy="5943600"/>
          </a:xfrm>
        </p:spPr>
        <p:txBody>
          <a:bodyPr/>
          <a:lstStyle/>
          <a:p>
            <a:pPr marL="114300" lvl="1" eaLnBrk="1" hangingPunct="1">
              <a:defRPr/>
            </a:pPr>
            <a:r>
              <a:rPr lang="en-GB" b="1" dirty="0" smtClean="0">
                <a:latin typeface="Times New Roman" pitchFamily="18" charset="0"/>
              </a:rPr>
              <a:t>Domestic Use</a:t>
            </a:r>
          </a:p>
          <a:p>
            <a:pPr marL="114300" lvl="1" algn="just" eaLnBrk="1" hangingPunct="1">
              <a:defRPr/>
            </a:pPr>
            <a:endParaRPr lang="en-GB" sz="500" b="1" dirty="0" smtClean="0">
              <a:latin typeface="Times New Roman" pitchFamily="18" charset="0"/>
            </a:endParaRPr>
          </a:p>
          <a:p>
            <a:pPr marL="571500" lvl="1" indent="-457200" algn="just" eaLnBrk="1" hangingPunct="1">
              <a:buFont typeface="Wingdings" pitchFamily="2" charset="2"/>
              <a:buChar char="§"/>
              <a:defRPr/>
            </a:pPr>
            <a:r>
              <a:rPr lang="en-GB" dirty="0" smtClean="0"/>
              <a:t>Urban and rural domestic water supply should preferably be from surface water in conjunction with groundwater and rainwater. Where alternate supplies are available, a source with better reliability and quality needs to be assigned to domestic water supply. </a:t>
            </a:r>
          </a:p>
          <a:p>
            <a:pPr marL="571500" lvl="1" indent="-457200" algn="just" eaLnBrk="1" hangingPunct="1">
              <a:buFont typeface="Wingdings" pitchFamily="2" charset="2"/>
              <a:buChar char="§"/>
              <a:defRPr/>
            </a:pPr>
            <a:endParaRPr lang="en-GB" dirty="0" smtClean="0"/>
          </a:p>
          <a:p>
            <a:pPr marL="571500" lvl="1" indent="-457200" algn="just" eaLnBrk="1" hangingPunct="1">
              <a:buFont typeface="Wingdings" pitchFamily="2" charset="2"/>
              <a:buChar char="§"/>
              <a:defRPr/>
            </a:pPr>
            <a:r>
              <a:rPr lang="en-GB" dirty="0" smtClean="0"/>
              <a:t>Water supply quantity may be seen more as a human development index and made uniform in rural and urban areas.</a:t>
            </a:r>
          </a:p>
          <a:p>
            <a:pPr marL="114300" lvl="1" algn="just" eaLnBrk="1" hangingPunct="1">
              <a:defRPr/>
            </a:pPr>
            <a:endParaRPr lang="en-GB" sz="2400" dirty="0" smtClean="0"/>
          </a:p>
          <a:p>
            <a:pPr marL="114300" lvl="1" algn="just" eaLnBrk="1" hangingPunct="1">
              <a:defRPr/>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subTitle" idx="1"/>
          </p:nvPr>
        </p:nvSpPr>
        <p:spPr>
          <a:xfrm>
            <a:off x="533400" y="685800"/>
            <a:ext cx="9080500" cy="5029200"/>
          </a:xfrm>
        </p:spPr>
        <p:txBody>
          <a:bodyPr/>
          <a:lstStyle/>
          <a:p>
            <a:pPr marL="114300" lvl="1" eaLnBrk="1" hangingPunct="1">
              <a:defRPr/>
            </a:pPr>
            <a:r>
              <a:rPr lang="en-GB" sz="3200" b="1" dirty="0" smtClean="0">
                <a:latin typeface="Times New Roman" pitchFamily="18" charset="0"/>
              </a:rPr>
              <a:t>Domestic Use(Cont’d)</a:t>
            </a:r>
          </a:p>
          <a:p>
            <a:pPr marL="114300" lvl="1" algn="just" eaLnBrk="1" hangingPunct="1">
              <a:defRPr/>
            </a:pPr>
            <a:endParaRPr lang="en-GB" sz="3200" b="1" dirty="0" smtClean="0">
              <a:latin typeface="Times New Roman" pitchFamily="18" charset="0"/>
            </a:endParaRPr>
          </a:p>
          <a:p>
            <a:pPr marL="114300" lvl="1" algn="just" eaLnBrk="1" hangingPunct="1">
              <a:defRPr/>
            </a:pPr>
            <a:endParaRPr lang="en-GB" sz="100" dirty="0" smtClean="0">
              <a:latin typeface="Times New Roman" pitchFamily="18" charset="0"/>
            </a:endParaRPr>
          </a:p>
          <a:p>
            <a:pPr marL="571500" lvl="1" indent="-457200" algn="just" eaLnBrk="1" hangingPunct="1">
              <a:buFont typeface="Wingdings" pitchFamily="2" charset="2"/>
              <a:buChar char="§"/>
              <a:defRPr/>
            </a:pPr>
            <a:r>
              <a:rPr lang="en-US" dirty="0"/>
              <a:t>The problem of drinking water in tribal areas are more acute, therefore, to provide accelerated coverage of drinking water to all habitats in tribal areas, an appropriate mechanism should be devised.</a:t>
            </a:r>
          </a:p>
          <a:p>
            <a:pPr marL="571500" lvl="1" indent="-457200" algn="just" eaLnBrk="1" hangingPunct="1">
              <a:buFont typeface="Wingdings" pitchFamily="2" charset="2"/>
              <a:buChar char="§"/>
              <a:defRPr/>
            </a:pPr>
            <a:r>
              <a:rPr lang="en-GB" dirty="0"/>
              <a:t>Water resources projects and services shall be managed with community participation. For improved service delivery on sustainable basis, the State Governments / urban local bodies may associate private sector in public private partnership.</a:t>
            </a:r>
          </a:p>
          <a:p>
            <a:pPr marL="114300" lvl="1" algn="just" eaLnBrk="1" hangingPunct="1">
              <a:buFont typeface="Symbol" pitchFamily="18" charset="2"/>
              <a:buNone/>
              <a:defRPr/>
            </a:pPr>
            <a:endParaRPr lang="en-GB" sz="1050" dirty="0" smtClean="0">
              <a:latin typeface="Times New Roman" pitchFamily="18" charset="0"/>
            </a:endParaRPr>
          </a:p>
          <a:p>
            <a:pPr marL="114300" lvl="1" algn="just" eaLnBrk="1" hangingPunct="1">
              <a:buFont typeface="Symbol" pitchFamily="18" charset="2"/>
              <a:buNone/>
              <a:defRPr/>
            </a:pPr>
            <a:r>
              <a:rPr lang="en-IN" sz="2500" dirty="0" smtClean="0">
                <a:latin typeface="Times New Roman" pitchFamily="18" charset="0"/>
              </a:rPr>
              <a:t> </a:t>
            </a:r>
            <a:endParaRPr lang="en-US" sz="2000" dirty="0" smtClean="0">
              <a:latin typeface="Times New Roman" pitchFamily="18" charset="0"/>
            </a:endParaRPr>
          </a:p>
          <a:p>
            <a:pPr marL="114300" lvl="1" algn="just" eaLnBrk="1" hangingPunct="1">
              <a:defRPr/>
            </a:pPr>
            <a:endParaRPr lang="en-GB" sz="2000" dirty="0" smtClean="0">
              <a:latin typeface="Times New Roman" pitchFamily="18" charset="0"/>
            </a:endParaRPr>
          </a:p>
          <a:p>
            <a:pPr marL="114300" lvl="1" algn="just" eaLnBrk="1" hangingPunct="1">
              <a:defRPr/>
            </a:pPr>
            <a:endParaRPr lang="en-GB" sz="2000" dirty="0" smtClean="0">
              <a:latin typeface="Times New Roman" pitchFamily="18" charset="0"/>
            </a:endParaRPr>
          </a:p>
          <a:p>
            <a:pPr marL="114300" lvl="1" algn="just" eaLnBrk="1" hangingPunct="1">
              <a:defRPr/>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685800" y="736600"/>
            <a:ext cx="8610600" cy="6327775"/>
          </a:xfrm>
          <a:prstGeom prst="rect">
            <a:avLst/>
          </a:prstGeom>
          <a:noFill/>
          <a:ln>
            <a:noFill/>
          </a:ln>
          <a:extLst/>
        </p:spPr>
        <p:txBody>
          <a:bodyPr>
            <a:spAutoFit/>
          </a:bodyPr>
          <a:lstStyle/>
          <a:p>
            <a:pPr algn="ctr">
              <a:defRPr/>
            </a:pPr>
            <a:r>
              <a:rPr lang="en-GB" sz="2800" b="1" dirty="0"/>
              <a:t>Irrigation</a:t>
            </a:r>
          </a:p>
          <a:p>
            <a:pPr>
              <a:defRPr/>
            </a:pPr>
            <a:endParaRPr lang="en-GB" sz="500" dirty="0"/>
          </a:p>
          <a:p>
            <a:pPr lvl="1" indent="-342900" algn="just">
              <a:spcBef>
                <a:spcPct val="20000"/>
              </a:spcBef>
              <a:buFont typeface="Wingdings" pitchFamily="2" charset="2"/>
              <a:buChar char="§"/>
              <a:defRPr/>
            </a:pPr>
            <a:r>
              <a:rPr lang="en-GB" sz="2500" dirty="0">
                <a:latin typeface="+mn-lt"/>
              </a:rPr>
              <a:t>Integrated and coordinated development of surface water and groundwater resources and their conjunctive use should be envisaged right from the project planning stage and should form an integral part for optimum utilisation of water resources. </a:t>
            </a:r>
            <a:r>
              <a:rPr lang="en-IN" sz="2500" dirty="0">
                <a:latin typeface="+mn-lt"/>
              </a:rPr>
              <a:t> </a:t>
            </a:r>
          </a:p>
          <a:p>
            <a:pPr marL="285750" lvl="1" indent="-171450" algn="just">
              <a:spcBef>
                <a:spcPct val="20000"/>
              </a:spcBef>
              <a:buFont typeface="Wingdings" pitchFamily="2" charset="2"/>
              <a:buChar char="§"/>
              <a:defRPr/>
            </a:pPr>
            <a:endParaRPr lang="en-IN" sz="200" dirty="0">
              <a:latin typeface="+mn-lt"/>
            </a:endParaRPr>
          </a:p>
          <a:p>
            <a:pPr lvl="1" indent="-342900" algn="just">
              <a:spcBef>
                <a:spcPct val="20000"/>
              </a:spcBef>
              <a:buFont typeface="Wingdings" pitchFamily="2" charset="2"/>
              <a:buChar char="§"/>
              <a:defRPr/>
            </a:pPr>
            <a:r>
              <a:rPr lang="en-GB" sz="2500" dirty="0">
                <a:latin typeface="+mn-lt"/>
              </a:rPr>
              <a:t>For better water application efficiency, proper design of field application methods as well as new methods, like drip and sprinkler need, to be used.</a:t>
            </a:r>
          </a:p>
          <a:p>
            <a:pPr marL="285750" lvl="1" indent="-171450" algn="just">
              <a:spcBef>
                <a:spcPct val="20000"/>
              </a:spcBef>
              <a:buFont typeface="Wingdings" pitchFamily="2" charset="2"/>
              <a:buChar char="§"/>
              <a:defRPr/>
            </a:pPr>
            <a:endParaRPr lang="en-IN" sz="300" dirty="0">
              <a:latin typeface="+mn-lt"/>
            </a:endParaRPr>
          </a:p>
          <a:p>
            <a:pPr lvl="1" indent="-342900" algn="just">
              <a:spcBef>
                <a:spcPct val="20000"/>
              </a:spcBef>
              <a:buFont typeface="Wingdings" pitchFamily="2" charset="2"/>
              <a:buChar char="§"/>
              <a:defRPr/>
            </a:pPr>
            <a:r>
              <a:rPr lang="en-US" sz="2500" dirty="0">
                <a:latin typeface="+mn-lt"/>
              </a:rPr>
              <a:t>Awareness should be raised among Agricultural Water users in a command area on economical use of precious water, land planning, integrated farming, crop diversification, harvesting, storage in scientific method and its marketing etc.</a:t>
            </a:r>
          </a:p>
          <a:p>
            <a:pPr>
              <a:defRPr/>
            </a:pPr>
            <a:r>
              <a:rPr lang="en-GB" sz="2500" dirty="0"/>
              <a:t>  </a:t>
            </a:r>
            <a:endParaRPr lang="en-IN" sz="2500" dirty="0"/>
          </a:p>
        </p:txBody>
      </p:sp>
      <p:sp>
        <p:nvSpPr>
          <p:cNvPr id="24579" name="Rectangle 2"/>
          <p:cNvSpPr>
            <a:spLocks noChangeArrowheads="1"/>
          </p:cNvSpPr>
          <p:nvPr/>
        </p:nvSpPr>
        <p:spPr bwMode="auto">
          <a:xfrm>
            <a:off x="685800" y="152400"/>
            <a:ext cx="8534400" cy="1200150"/>
          </a:xfrm>
          <a:prstGeom prst="rect">
            <a:avLst/>
          </a:prstGeom>
          <a:noFill/>
          <a:ln w="9525">
            <a:noFill/>
            <a:miter lim="800000"/>
            <a:headEnd/>
            <a:tailEnd/>
          </a:ln>
        </p:spPr>
        <p:txBody>
          <a:bodyPr>
            <a:spAutoFit/>
          </a:bodyPr>
          <a:lstStyle/>
          <a:p>
            <a:pPr algn="ctr"/>
            <a:r>
              <a:rPr lang="en-IN" sz="3600" b="1">
                <a:solidFill>
                  <a:srgbClr val="990033"/>
                </a:solidFill>
              </a:rPr>
              <a:t>Sectoral Issues(Contd) </a:t>
            </a:r>
            <a:r>
              <a:rPr lang="en-IN" sz="2800" b="1">
                <a:solidFill>
                  <a:srgbClr val="990033"/>
                </a:solidFill>
              </a:rPr>
              <a:t/>
            </a:r>
            <a:br>
              <a:rPr lang="en-IN" sz="2800" b="1">
                <a:solidFill>
                  <a:srgbClr val="990033"/>
                </a:solidFill>
              </a:rPr>
            </a:br>
            <a:endParaRPr lang="en-IN" sz="36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838200" y="-152400"/>
            <a:ext cx="8553450" cy="1470025"/>
          </a:xfrm>
        </p:spPr>
        <p:txBody>
          <a:bodyPr/>
          <a:lstStyle/>
          <a:p>
            <a:pPr eaLnBrk="1" hangingPunct="1"/>
            <a:r>
              <a:rPr lang="en-IN" sz="2800" b="1" smtClean="0">
                <a:solidFill>
                  <a:srgbClr val="990033"/>
                </a:solidFill>
              </a:rPr>
              <a:t> </a:t>
            </a:r>
            <a:br>
              <a:rPr lang="en-IN" sz="2800" b="1" smtClean="0">
                <a:solidFill>
                  <a:srgbClr val="990033"/>
                </a:solidFill>
              </a:rPr>
            </a:br>
            <a:r>
              <a:rPr lang="en-IN" sz="2800" b="1" smtClean="0">
                <a:solidFill>
                  <a:srgbClr val="990033"/>
                </a:solidFill>
              </a:rPr>
              <a:t>  </a:t>
            </a:r>
            <a:endParaRPr lang="en-US" sz="2800" smtClean="0">
              <a:solidFill>
                <a:srgbClr val="990033"/>
              </a:solidFill>
              <a:latin typeface="Times New Roman" pitchFamily="18" charset="0"/>
            </a:endParaRPr>
          </a:p>
        </p:txBody>
      </p:sp>
      <p:sp>
        <p:nvSpPr>
          <p:cNvPr id="5123" name="Rectangle 3"/>
          <p:cNvSpPr>
            <a:spLocks noGrp="1" noChangeArrowheads="1"/>
          </p:cNvSpPr>
          <p:nvPr>
            <p:ph type="subTitle" idx="1"/>
          </p:nvPr>
        </p:nvSpPr>
        <p:spPr>
          <a:xfrm>
            <a:off x="457200" y="609600"/>
            <a:ext cx="9232900" cy="5638800"/>
          </a:xfrm>
        </p:spPr>
        <p:txBody>
          <a:bodyPr/>
          <a:lstStyle/>
          <a:p>
            <a:pPr marL="114300" lvl="1" eaLnBrk="1" hangingPunct="1">
              <a:defRPr/>
            </a:pPr>
            <a:r>
              <a:rPr lang="en-GB" sz="3200" b="1" dirty="0" smtClean="0">
                <a:latin typeface="Times New Roman" pitchFamily="18" charset="0"/>
              </a:rPr>
              <a:t>Irrigation(</a:t>
            </a:r>
            <a:r>
              <a:rPr lang="en-GB" sz="3200" b="1" dirty="0" err="1" smtClean="0">
                <a:latin typeface="Times New Roman" pitchFamily="18" charset="0"/>
              </a:rPr>
              <a:t>Contd</a:t>
            </a:r>
            <a:r>
              <a:rPr lang="en-GB" sz="3200" b="1" dirty="0" smtClean="0">
                <a:latin typeface="Times New Roman" pitchFamily="18" charset="0"/>
              </a:rPr>
              <a:t>)</a:t>
            </a:r>
          </a:p>
          <a:p>
            <a:pPr marL="114300" lvl="1" algn="just" eaLnBrk="1" hangingPunct="1">
              <a:defRPr/>
            </a:pPr>
            <a:endParaRPr lang="en-GB" sz="100" b="1" dirty="0" smtClean="0">
              <a:latin typeface="Times New Roman" pitchFamily="18" charset="0"/>
            </a:endParaRPr>
          </a:p>
          <a:p>
            <a:pPr marL="114300" lvl="1" algn="just" eaLnBrk="1" hangingPunct="1">
              <a:defRPr/>
            </a:pPr>
            <a:endParaRPr lang="en-GB" sz="100" b="1" dirty="0" smtClean="0">
              <a:latin typeface="Times New Roman" pitchFamily="18" charset="0"/>
            </a:endParaRPr>
          </a:p>
          <a:p>
            <a:pPr marL="571500" lvl="1" indent="-457200" algn="just" eaLnBrk="1" hangingPunct="1">
              <a:buFont typeface="Wingdings" pitchFamily="2" charset="2"/>
              <a:buChar char="§"/>
              <a:defRPr/>
            </a:pPr>
            <a:r>
              <a:rPr lang="en-US" dirty="0"/>
              <a:t>There is a need to provide training and skill development of farmers in enhancing effective rainfall for crop production through various agronomic and mechanical measures like adoption of Resource Conservation Technologies, such as land Leveling, Terracing and contour farming, Mulching, </a:t>
            </a:r>
            <a:r>
              <a:rPr lang="en-US" dirty="0" err="1"/>
              <a:t>Fertigation</a:t>
            </a:r>
            <a:r>
              <a:rPr lang="en-US" dirty="0"/>
              <a:t>, water harvesting etc.</a:t>
            </a:r>
          </a:p>
          <a:p>
            <a:pPr marL="114300" lvl="1" algn="just" eaLnBrk="1" hangingPunct="1">
              <a:lnSpc>
                <a:spcPts val="800"/>
              </a:lnSpc>
              <a:defRPr/>
            </a:pPr>
            <a:endParaRPr lang="en-US" sz="2400" dirty="0" smtClean="0">
              <a:latin typeface="Times New Roman" pitchFamily="18" charset="0"/>
            </a:endParaRPr>
          </a:p>
          <a:p>
            <a:pPr marL="571500" lvl="1" indent="-457200" algn="just" eaLnBrk="1" hangingPunct="1">
              <a:buFont typeface="Wingdings" pitchFamily="2" charset="2"/>
              <a:buChar char="§"/>
              <a:defRPr/>
            </a:pPr>
            <a:r>
              <a:rPr lang="en-US" dirty="0"/>
              <a:t>Planning and execution of all components of irrigation projects including command area development works shall be carried out in a </a:t>
            </a:r>
            <a:r>
              <a:rPr lang="en-US" dirty="0" err="1"/>
              <a:t>pari-passu</a:t>
            </a:r>
            <a:r>
              <a:rPr lang="en-US" dirty="0"/>
              <a:t> manner. </a:t>
            </a:r>
          </a:p>
          <a:p>
            <a:pPr marL="114300" lvl="1" algn="just" eaLnBrk="1" hangingPunct="1">
              <a:defRPr/>
            </a:pPr>
            <a:endParaRPr lang="en-GB" sz="2400" dirty="0" smtClean="0">
              <a:latin typeface="Times New Roman" pitchFamily="18" charset="0"/>
            </a:endParaRPr>
          </a:p>
          <a:p>
            <a:pPr marL="228600" lvl="2" algn="just" eaLnBrk="1" hangingPunct="1">
              <a:defRPr/>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838200" y="-304800"/>
            <a:ext cx="8553450" cy="1470025"/>
          </a:xfrm>
        </p:spPr>
        <p:txBody>
          <a:bodyPr/>
          <a:lstStyle/>
          <a:p>
            <a:pPr eaLnBrk="1" hangingPunct="1"/>
            <a:r>
              <a:rPr lang="en-IN" sz="2800" b="1" smtClean="0">
                <a:solidFill>
                  <a:srgbClr val="990033"/>
                </a:solidFill>
              </a:rPr>
              <a:t> </a:t>
            </a:r>
            <a:br>
              <a:rPr lang="en-IN" sz="2800" b="1" smtClean="0">
                <a:solidFill>
                  <a:srgbClr val="990033"/>
                </a:solidFill>
              </a:rPr>
            </a:br>
            <a:r>
              <a:rPr lang="en-IN" sz="2800" b="1" smtClean="0">
                <a:solidFill>
                  <a:srgbClr val="990033"/>
                </a:solidFill>
              </a:rPr>
              <a:t> </a:t>
            </a:r>
            <a:endParaRPr lang="en-US" sz="2800" smtClean="0">
              <a:solidFill>
                <a:srgbClr val="990033"/>
              </a:solidFill>
              <a:latin typeface="Times New Roman" pitchFamily="18" charset="0"/>
            </a:endParaRPr>
          </a:p>
        </p:txBody>
      </p:sp>
      <p:sp>
        <p:nvSpPr>
          <p:cNvPr id="6147" name="Rectangle 3"/>
          <p:cNvSpPr>
            <a:spLocks noGrp="1" noChangeArrowheads="1"/>
          </p:cNvSpPr>
          <p:nvPr>
            <p:ph type="subTitle" idx="1"/>
          </p:nvPr>
        </p:nvSpPr>
        <p:spPr>
          <a:xfrm>
            <a:off x="381000" y="457200"/>
            <a:ext cx="9385300" cy="6096000"/>
          </a:xfrm>
        </p:spPr>
        <p:txBody>
          <a:bodyPr/>
          <a:lstStyle/>
          <a:p>
            <a:pPr marL="114300" lvl="1" eaLnBrk="1" hangingPunct="1">
              <a:defRPr/>
            </a:pPr>
            <a:r>
              <a:rPr lang="en-GB" sz="3200" b="1" dirty="0" smtClean="0">
                <a:latin typeface="Times New Roman" pitchFamily="18" charset="0"/>
              </a:rPr>
              <a:t>Irrigation (</a:t>
            </a:r>
            <a:r>
              <a:rPr lang="en-GB" sz="3200" b="1" dirty="0" err="1" smtClean="0">
                <a:latin typeface="Times New Roman" pitchFamily="18" charset="0"/>
              </a:rPr>
              <a:t>contd</a:t>
            </a:r>
            <a:r>
              <a:rPr lang="en-GB" sz="3200" b="1" dirty="0" smtClean="0">
                <a:latin typeface="Times New Roman" pitchFamily="18" charset="0"/>
              </a:rPr>
              <a:t>)</a:t>
            </a:r>
          </a:p>
          <a:p>
            <a:pPr marL="114300" lvl="1" eaLnBrk="1" hangingPunct="1">
              <a:defRPr/>
            </a:pPr>
            <a:endParaRPr lang="en-GB" sz="900" b="1" dirty="0" smtClean="0">
              <a:latin typeface="Times New Roman" pitchFamily="18" charset="0"/>
            </a:endParaRPr>
          </a:p>
          <a:p>
            <a:pPr marL="114300" lvl="1" eaLnBrk="1" hangingPunct="1">
              <a:defRPr/>
            </a:pPr>
            <a:endParaRPr lang="en-GB" sz="100" b="1" dirty="0" smtClean="0">
              <a:latin typeface="Times New Roman" pitchFamily="18" charset="0"/>
            </a:endParaRPr>
          </a:p>
          <a:p>
            <a:pPr lvl="1" indent="-342900" algn="just" eaLnBrk="1" hangingPunct="1">
              <a:buFont typeface="Wingdings" pitchFamily="2" charset="2"/>
              <a:buChar char="§"/>
              <a:defRPr/>
            </a:pPr>
            <a:r>
              <a:rPr lang="en-GB" sz="2400" dirty="0"/>
              <a:t>Appropriate guidelines may be laid down for reporting the figures of potential created and the utilization achieved so that there is uniformity in the figures reported</a:t>
            </a:r>
            <a:r>
              <a:rPr lang="en-US" sz="2400" dirty="0"/>
              <a:t>  </a:t>
            </a:r>
            <a:r>
              <a:rPr lang="en-US" sz="2400" dirty="0" smtClean="0"/>
              <a:t>.</a:t>
            </a:r>
            <a:endParaRPr lang="en-US" sz="2400" dirty="0"/>
          </a:p>
          <a:p>
            <a:pPr marL="285750" lvl="1" indent="-171450" algn="just" eaLnBrk="1" hangingPunct="1">
              <a:buFont typeface="Wingdings" pitchFamily="2" charset="2"/>
              <a:buChar char="§"/>
              <a:defRPr/>
            </a:pPr>
            <a:endParaRPr lang="en-US" sz="400" dirty="0" smtClean="0">
              <a:latin typeface="Times New Roman" pitchFamily="18" charset="0"/>
            </a:endParaRPr>
          </a:p>
          <a:p>
            <a:pPr lvl="1" indent="-342900" algn="just" eaLnBrk="1" hangingPunct="1">
              <a:buFont typeface="Wingdings" pitchFamily="2" charset="2"/>
              <a:buChar char="§"/>
              <a:defRPr/>
            </a:pPr>
            <a:r>
              <a:rPr lang="en-GB" sz="2400" dirty="0" smtClean="0"/>
              <a:t>Heavy subsidies in electricity consumed for agriculture have tended to encourage wasteful use of energy and also wasteful use of water. Therefore, it is necessary to gradually reduce the subsidy on power for agriculture</a:t>
            </a:r>
            <a:r>
              <a:rPr lang="en-US" sz="2400" dirty="0" smtClean="0"/>
              <a:t>.</a:t>
            </a:r>
          </a:p>
          <a:p>
            <a:pPr marL="114300" lvl="1" algn="just" eaLnBrk="1" hangingPunct="1">
              <a:lnSpc>
                <a:spcPts val="900"/>
              </a:lnSpc>
              <a:defRPr/>
            </a:pPr>
            <a:r>
              <a:rPr lang="en-US" sz="2400" dirty="0" smtClean="0"/>
              <a:t> </a:t>
            </a:r>
          </a:p>
          <a:p>
            <a:pPr lvl="1" indent="-342900" algn="just" eaLnBrk="1" hangingPunct="1">
              <a:buFont typeface="Wingdings" pitchFamily="2" charset="2"/>
              <a:buChar char="§"/>
              <a:defRPr/>
            </a:pPr>
            <a:r>
              <a:rPr lang="en-GB" sz="2400" dirty="0" smtClean="0"/>
              <a:t>Canal automation is a new technology, which is being introduced in some projects in our country.  The performances require to be watched carefully and the modifications, if any, to be incorporated in the future canal automation project identified.  </a:t>
            </a:r>
            <a:endParaRPr lang="en-US" sz="2400" dirty="0" smtClean="0"/>
          </a:p>
          <a:p>
            <a:pPr marL="114300" lvl="1" algn="just" eaLnBrk="1" hangingPunct="1">
              <a:defRPr/>
            </a:pPr>
            <a:endParaRPr lang="en-US" sz="2400" dirty="0" smtClean="0"/>
          </a:p>
          <a:p>
            <a:pPr marL="114300" lvl="1" algn="just" eaLnBrk="1" hangingPunct="1">
              <a:defRPr/>
            </a:pPr>
            <a:endParaRPr lang="en-GB" sz="2400" dirty="0" smtClean="0">
              <a:latin typeface="Times New Roman" pitchFamily="18" charset="0"/>
            </a:endParaRPr>
          </a:p>
          <a:p>
            <a:pPr marL="228600" lvl="2" algn="just" eaLnBrk="1" hangingPunct="1">
              <a:defRPr/>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533400" y="-228600"/>
            <a:ext cx="8629650" cy="1470025"/>
          </a:xfrm>
        </p:spPr>
        <p:txBody>
          <a:bodyPr/>
          <a:lstStyle/>
          <a:p>
            <a:pPr eaLnBrk="1" hangingPunct="1"/>
            <a:r>
              <a:rPr lang="en-IN" sz="2800" b="1" smtClean="0">
                <a:solidFill>
                  <a:srgbClr val="990033"/>
                </a:solidFill>
              </a:rPr>
              <a:t> </a:t>
            </a:r>
            <a:br>
              <a:rPr lang="en-IN" sz="2800" b="1" smtClean="0">
                <a:solidFill>
                  <a:srgbClr val="990033"/>
                </a:solidFill>
              </a:rPr>
            </a:br>
            <a:r>
              <a:rPr lang="en-IN" sz="3600" b="1" smtClean="0">
                <a:solidFill>
                  <a:srgbClr val="990033"/>
                </a:solidFill>
              </a:rPr>
              <a:t>Sectoral Issues(Contd)</a:t>
            </a:r>
            <a:endParaRPr lang="en-US" sz="3600" smtClean="0">
              <a:solidFill>
                <a:srgbClr val="990033"/>
              </a:solidFill>
              <a:latin typeface="Times New Roman" pitchFamily="18" charset="0"/>
            </a:endParaRPr>
          </a:p>
        </p:txBody>
      </p:sp>
      <p:sp>
        <p:nvSpPr>
          <p:cNvPr id="7171" name="Rectangle 3"/>
          <p:cNvSpPr>
            <a:spLocks noGrp="1" noChangeArrowheads="1"/>
          </p:cNvSpPr>
          <p:nvPr>
            <p:ph type="subTitle" idx="1"/>
          </p:nvPr>
        </p:nvSpPr>
        <p:spPr>
          <a:xfrm>
            <a:off x="609600" y="1066800"/>
            <a:ext cx="9080500" cy="5029200"/>
          </a:xfrm>
        </p:spPr>
        <p:txBody>
          <a:bodyPr/>
          <a:lstStyle/>
          <a:p>
            <a:pPr marL="114300" lvl="1" eaLnBrk="1" hangingPunct="1">
              <a:defRPr/>
            </a:pPr>
            <a:r>
              <a:rPr lang="en-GB" b="1" dirty="0" smtClean="0">
                <a:latin typeface="Times New Roman" pitchFamily="18" charset="0"/>
              </a:rPr>
              <a:t>Flood Control and Management</a:t>
            </a:r>
          </a:p>
          <a:p>
            <a:pPr marL="114300" lvl="1" algn="just" eaLnBrk="1" hangingPunct="1">
              <a:defRPr/>
            </a:pPr>
            <a:endParaRPr lang="en-GB" sz="500" b="1" dirty="0" smtClean="0">
              <a:latin typeface="Times New Roman" pitchFamily="18" charset="0"/>
            </a:endParaRPr>
          </a:p>
          <a:p>
            <a:pPr lvl="1" indent="-342900" algn="just" eaLnBrk="1" hangingPunct="1">
              <a:buFont typeface="Wingdings" pitchFamily="2" charset="2"/>
              <a:buChar char="§"/>
              <a:defRPr/>
            </a:pPr>
            <a:r>
              <a:rPr lang="en-US" dirty="0"/>
              <a:t>Dams have played a vital role in moderating the inflow flood peaks and also absorbing the floods. Adequate </a:t>
            </a:r>
            <a:r>
              <a:rPr lang="en-GB" dirty="0"/>
              <a:t>flood</a:t>
            </a:r>
            <a:r>
              <a:rPr lang="en-US" dirty="0"/>
              <a:t>-cushion should be provided in water storage projects, wherever feasible, to facilitate better flood </a:t>
            </a:r>
            <a:r>
              <a:rPr lang="en-GB" dirty="0"/>
              <a:t>management. In highly flood prone areas, flood moderation should be given overriding consideration in reservoir regulation policy even at the cost of sacrificing some irrigation or power benefits. </a:t>
            </a:r>
            <a:endParaRPr lang="en-GB" dirty="0" smtClean="0"/>
          </a:p>
          <a:p>
            <a:pPr lvl="1" indent="-342900" algn="just" eaLnBrk="1" hangingPunct="1">
              <a:buFont typeface="Wingdings" pitchFamily="2" charset="2"/>
              <a:buChar char="§"/>
              <a:defRPr/>
            </a:pPr>
            <a:r>
              <a:rPr lang="en-GB" dirty="0"/>
              <a:t>In addition to structural measures, non structural measures also need to be simultaneously taken</a:t>
            </a:r>
          </a:p>
          <a:p>
            <a:pPr lvl="1" indent="-342900" algn="just" eaLnBrk="1" hangingPunct="1">
              <a:buFont typeface="Wingdings" pitchFamily="2" charset="2"/>
              <a:buChar char="§"/>
              <a:defRPr/>
            </a:pPr>
            <a:endParaRPr lang="en-GB" dirty="0"/>
          </a:p>
          <a:p>
            <a:pPr marL="114300" lvl="1" algn="just" eaLnBrk="1" hangingPunct="1">
              <a:defRPr/>
            </a:pPr>
            <a:endParaRPr lang="en-GB" sz="400" dirty="0" smtClean="0">
              <a:latin typeface="Times New Roman" pitchFamily="18" charset="0"/>
            </a:endParaRPr>
          </a:p>
          <a:p>
            <a:pPr marL="114300" lvl="1" algn="just" eaLnBrk="1" hangingPunct="1">
              <a:defRPr/>
            </a:pPr>
            <a:endParaRPr lang="en-US" sz="2000" dirty="0" smtClean="0">
              <a:latin typeface="Times New Roman" pitchFamily="18" charset="0"/>
            </a:endParaRPr>
          </a:p>
          <a:p>
            <a:pPr marL="114300" lvl="1" algn="just" eaLnBrk="1" hangingPunct="1">
              <a:buFont typeface="Symbol" pitchFamily="18" charset="2"/>
              <a:buNone/>
              <a:defRPr/>
            </a:pPr>
            <a:endParaRPr lang="en-US" sz="2000" dirty="0" smtClean="0">
              <a:latin typeface="Times New Roman" pitchFamily="18" charset="0"/>
            </a:endParaRPr>
          </a:p>
          <a:p>
            <a:pPr marL="114300" lvl="1" algn="just" eaLnBrk="1" hangingPunct="1">
              <a:defRPr/>
            </a:pPr>
            <a:endParaRPr lang="en-GB" sz="2000" dirty="0" smtClean="0">
              <a:latin typeface="Times New Roman" pitchFamily="18" charset="0"/>
            </a:endParaRPr>
          </a:p>
          <a:p>
            <a:pPr marL="228600" lvl="2" algn="just" eaLnBrk="1" hangingPunct="1">
              <a:defRPr/>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09600" y="-381000"/>
            <a:ext cx="8629650" cy="1470025"/>
          </a:xfrm>
        </p:spPr>
        <p:txBody>
          <a:bodyPr/>
          <a:lstStyle/>
          <a:p>
            <a:pPr eaLnBrk="1" hangingPunct="1"/>
            <a:r>
              <a:rPr lang="en-IN" sz="2800" b="1" smtClean="0">
                <a:solidFill>
                  <a:srgbClr val="990033"/>
                </a:solidFill>
              </a:rPr>
              <a:t> </a:t>
            </a:r>
            <a:br>
              <a:rPr lang="en-IN" sz="2800" b="1" smtClean="0">
                <a:solidFill>
                  <a:srgbClr val="990033"/>
                </a:solidFill>
              </a:rPr>
            </a:br>
            <a:endParaRPr lang="en-US" sz="3600" smtClean="0">
              <a:solidFill>
                <a:srgbClr val="990033"/>
              </a:solidFill>
              <a:latin typeface="Times New Roman" pitchFamily="18" charset="0"/>
            </a:endParaRPr>
          </a:p>
        </p:txBody>
      </p:sp>
      <p:sp>
        <p:nvSpPr>
          <p:cNvPr id="8195" name="Rectangle 3"/>
          <p:cNvSpPr>
            <a:spLocks noGrp="1" noChangeArrowheads="1"/>
          </p:cNvSpPr>
          <p:nvPr>
            <p:ph type="subTitle" idx="1"/>
          </p:nvPr>
        </p:nvSpPr>
        <p:spPr>
          <a:xfrm>
            <a:off x="381000" y="685800"/>
            <a:ext cx="9372600" cy="5486400"/>
          </a:xfrm>
        </p:spPr>
        <p:txBody>
          <a:bodyPr/>
          <a:lstStyle/>
          <a:p>
            <a:pPr marL="114300" lvl="1" eaLnBrk="1" hangingPunct="1">
              <a:defRPr/>
            </a:pPr>
            <a:r>
              <a:rPr lang="en-GB" b="1" dirty="0" smtClean="0">
                <a:latin typeface="Times New Roman" pitchFamily="18" charset="0"/>
              </a:rPr>
              <a:t>Flood Control and Management (</a:t>
            </a:r>
            <a:r>
              <a:rPr lang="en-GB" b="1" dirty="0" err="1" smtClean="0">
                <a:latin typeface="Times New Roman" pitchFamily="18" charset="0"/>
              </a:rPr>
              <a:t>Contd</a:t>
            </a:r>
            <a:r>
              <a:rPr lang="en-GB" b="1" dirty="0" smtClean="0">
                <a:latin typeface="Times New Roman" pitchFamily="18" charset="0"/>
              </a:rPr>
              <a:t>)</a:t>
            </a:r>
          </a:p>
          <a:p>
            <a:pPr marL="114300" lvl="1" algn="just" eaLnBrk="1" hangingPunct="1">
              <a:defRPr/>
            </a:pPr>
            <a:endParaRPr lang="en-GB" sz="2000" b="1" dirty="0" smtClean="0">
              <a:latin typeface="Times New Roman" pitchFamily="18" charset="0"/>
            </a:endParaRPr>
          </a:p>
          <a:p>
            <a:pPr marL="571500" lvl="1" indent="-457200" algn="just" eaLnBrk="1" hangingPunct="1">
              <a:buFont typeface="Wingdings" pitchFamily="2" charset="2"/>
              <a:buChar char="§"/>
              <a:defRPr/>
            </a:pPr>
            <a:r>
              <a:rPr lang="en-GB" dirty="0"/>
              <a:t>There should be proper coordination between the co-basin states during release of water from upstream states so as to manage flood effectively for the benefit of the inhabitants of the entire basin </a:t>
            </a:r>
          </a:p>
          <a:p>
            <a:pPr marL="571500" lvl="1" indent="-457200" algn="just" eaLnBrk="1" hangingPunct="1">
              <a:buFont typeface="Wingdings" pitchFamily="2" charset="2"/>
              <a:buChar char="§"/>
              <a:defRPr/>
            </a:pPr>
            <a:endParaRPr lang="en-GB" dirty="0"/>
          </a:p>
          <a:p>
            <a:pPr marL="571500" lvl="1" indent="-457200" algn="just" eaLnBrk="1" hangingPunct="1">
              <a:buFont typeface="Wingdings" pitchFamily="2" charset="2"/>
              <a:buChar char="§"/>
              <a:defRPr/>
            </a:pPr>
            <a:r>
              <a:rPr lang="en-GB" dirty="0"/>
              <a:t>Possibility and feasibility to divert and store the flood water for later use may be explored</a:t>
            </a:r>
          </a:p>
          <a:p>
            <a:pPr marL="114300" lvl="1" algn="just" eaLnBrk="1" hangingPunct="1">
              <a:defRPr/>
            </a:pPr>
            <a:endParaRPr lang="en-GB" sz="2000" dirty="0" smtClean="0">
              <a:latin typeface="Times New Roman" pitchFamily="18" charset="0"/>
            </a:endParaRPr>
          </a:p>
          <a:p>
            <a:pPr marL="114300" lvl="1" algn="just" eaLnBrk="1" hangingPunct="1">
              <a:defRPr/>
            </a:pPr>
            <a:endParaRPr lang="en-GB" sz="2000" dirty="0" smtClean="0">
              <a:latin typeface="Times New Roman" pitchFamily="18" charset="0"/>
            </a:endParaRPr>
          </a:p>
          <a:p>
            <a:pPr marL="114300" lvl="1" algn="just" eaLnBrk="1" hangingPunct="1">
              <a:defRPr/>
            </a:pPr>
            <a:endParaRPr lang="en-US" sz="2000" dirty="0" smtClean="0">
              <a:latin typeface="Times New Roman" pitchFamily="18" charset="0"/>
            </a:endParaRPr>
          </a:p>
          <a:p>
            <a:pPr marL="114300" lvl="1" algn="just" eaLnBrk="1" hangingPunct="1">
              <a:buFont typeface="Symbol" pitchFamily="18" charset="2"/>
              <a:buNone/>
              <a:defRPr/>
            </a:pPr>
            <a:endParaRPr lang="en-US" sz="2000" dirty="0" smtClean="0">
              <a:latin typeface="Times New Roman" pitchFamily="18" charset="0"/>
            </a:endParaRPr>
          </a:p>
          <a:p>
            <a:pPr marL="114300" lvl="1" algn="just" eaLnBrk="1" hangingPunct="1">
              <a:defRPr/>
            </a:pPr>
            <a:endParaRPr lang="en-GB" sz="2000" dirty="0" smtClean="0">
              <a:latin typeface="Times New Roman" pitchFamily="18" charset="0"/>
            </a:endParaRPr>
          </a:p>
          <a:p>
            <a:pPr marL="228600" lvl="2" algn="just" eaLnBrk="1" hangingPunct="1">
              <a:defRPr/>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09600" y="-228600"/>
            <a:ext cx="8553450" cy="1470025"/>
          </a:xfrm>
        </p:spPr>
        <p:txBody>
          <a:bodyPr/>
          <a:lstStyle/>
          <a:p>
            <a:pPr eaLnBrk="1" hangingPunct="1"/>
            <a:r>
              <a:rPr lang="en-IN" sz="2800" b="1" smtClean="0">
                <a:solidFill>
                  <a:srgbClr val="990033"/>
                </a:solidFill>
              </a:rPr>
              <a:t> </a:t>
            </a:r>
            <a:br>
              <a:rPr lang="en-IN" sz="2800" b="1" smtClean="0">
                <a:solidFill>
                  <a:srgbClr val="990033"/>
                </a:solidFill>
              </a:rPr>
            </a:br>
            <a:r>
              <a:rPr lang="en-IN" sz="3600" b="1" smtClean="0">
                <a:solidFill>
                  <a:srgbClr val="990033"/>
                </a:solidFill>
              </a:rPr>
              <a:t>Sectoral Issues(Contd)</a:t>
            </a:r>
            <a:endParaRPr lang="en-US" sz="3600" smtClean="0">
              <a:solidFill>
                <a:srgbClr val="990033"/>
              </a:solidFill>
              <a:latin typeface="Times New Roman" pitchFamily="18" charset="0"/>
            </a:endParaRPr>
          </a:p>
        </p:txBody>
      </p:sp>
      <p:sp>
        <p:nvSpPr>
          <p:cNvPr id="9219" name="Rectangle 3"/>
          <p:cNvSpPr>
            <a:spLocks noGrp="1" noChangeArrowheads="1"/>
          </p:cNvSpPr>
          <p:nvPr>
            <p:ph type="subTitle" idx="1"/>
          </p:nvPr>
        </p:nvSpPr>
        <p:spPr>
          <a:xfrm>
            <a:off x="381000" y="1066800"/>
            <a:ext cx="9385300" cy="5029200"/>
          </a:xfrm>
        </p:spPr>
        <p:txBody>
          <a:bodyPr/>
          <a:lstStyle/>
          <a:p>
            <a:pPr marL="114300" lvl="1" eaLnBrk="1" hangingPunct="1">
              <a:defRPr/>
            </a:pPr>
            <a:r>
              <a:rPr lang="en-GB" b="1" dirty="0" smtClean="0">
                <a:latin typeface="Times New Roman" pitchFamily="18" charset="0"/>
              </a:rPr>
              <a:t>Hydropower</a:t>
            </a:r>
          </a:p>
          <a:p>
            <a:pPr marL="114300" lvl="1" algn="just" eaLnBrk="1" hangingPunct="1">
              <a:defRPr/>
            </a:pPr>
            <a:endParaRPr lang="en-GB" sz="1200" b="1" dirty="0" smtClean="0">
              <a:latin typeface="Times New Roman" pitchFamily="18" charset="0"/>
            </a:endParaRPr>
          </a:p>
          <a:p>
            <a:pPr lvl="1" indent="-342900" algn="just" eaLnBrk="1" hangingPunct="1">
              <a:buFont typeface="Wingdings" pitchFamily="2" charset="2"/>
              <a:buChar char="§"/>
              <a:defRPr/>
            </a:pPr>
            <a:r>
              <a:rPr lang="en-GB" sz="2400" dirty="0"/>
              <a:t>There is an urgent need to evolve suitable strategies for accelerating the pace of hydropower development</a:t>
            </a:r>
          </a:p>
          <a:p>
            <a:pPr marL="285750" lvl="1" indent="-171450" algn="just" eaLnBrk="1" hangingPunct="1">
              <a:buFont typeface="Wingdings" pitchFamily="2" charset="2"/>
              <a:buChar char="§"/>
              <a:defRPr/>
            </a:pPr>
            <a:endParaRPr lang="en-GB" sz="1200" dirty="0" smtClean="0">
              <a:latin typeface="Times New Roman" pitchFamily="18" charset="0"/>
              <a:cs typeface="Times New Roman" pitchFamily="18" charset="0"/>
            </a:endParaRPr>
          </a:p>
          <a:p>
            <a:pPr lvl="1" indent="-342900" algn="just" eaLnBrk="1" hangingPunct="1">
              <a:buFont typeface="Wingdings" pitchFamily="2" charset="2"/>
              <a:buChar char="§"/>
              <a:defRPr/>
            </a:pPr>
            <a:r>
              <a:rPr lang="en-GB" sz="2400" dirty="0"/>
              <a:t>Unlike other water uses, the planning for power cannot usually be restricted to the demand within a basin alone. The demand for a region or the nation, as a whole, is important rather than demand in a basin. Therefore, the planning should attempt to generate hydroelectric power wherever feasible</a:t>
            </a:r>
            <a:r>
              <a:rPr lang="en-US" sz="2400" dirty="0"/>
              <a:t> </a:t>
            </a:r>
          </a:p>
          <a:p>
            <a:pPr marL="285750" lvl="1" indent="-171450" algn="just" eaLnBrk="1" hangingPunct="1">
              <a:buFont typeface="Wingdings" pitchFamily="2" charset="2"/>
              <a:buChar char="§"/>
              <a:defRPr/>
            </a:pPr>
            <a:endParaRPr lang="en-US" sz="1000" dirty="0" smtClean="0">
              <a:latin typeface="Times New Roman" pitchFamily="18" charset="0"/>
              <a:cs typeface="Times New Roman" pitchFamily="18" charset="0"/>
            </a:endParaRPr>
          </a:p>
          <a:p>
            <a:pPr lvl="1" indent="-342900" algn="just" eaLnBrk="1" hangingPunct="1">
              <a:buFont typeface="Wingdings" pitchFamily="2" charset="2"/>
              <a:buChar char="§"/>
              <a:defRPr/>
            </a:pPr>
            <a:r>
              <a:rPr lang="en-GB" sz="2400" dirty="0"/>
              <a:t>All water resources projects, including hydro power projects, should be planned to the extent feasible as multi-purpose projects with provision of storage to derive maximum benefit from available topology and water resources</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09600" y="-228600"/>
            <a:ext cx="8686800" cy="1470025"/>
          </a:xfrm>
        </p:spPr>
        <p:txBody>
          <a:bodyPr/>
          <a:lstStyle/>
          <a:p>
            <a:pPr eaLnBrk="1" hangingPunct="1"/>
            <a:r>
              <a:rPr lang="en-IN" sz="2800" b="1" smtClean="0">
                <a:solidFill>
                  <a:srgbClr val="990033"/>
                </a:solidFill>
              </a:rPr>
              <a:t> </a:t>
            </a:r>
            <a:br>
              <a:rPr lang="en-IN" sz="2800" b="1" smtClean="0">
                <a:solidFill>
                  <a:srgbClr val="990033"/>
                </a:solidFill>
              </a:rPr>
            </a:br>
            <a:r>
              <a:rPr lang="en-IN" sz="3600" b="1" smtClean="0">
                <a:solidFill>
                  <a:srgbClr val="990033"/>
                </a:solidFill>
              </a:rPr>
              <a:t>Sectoral Issues(Contd)</a:t>
            </a:r>
            <a:endParaRPr lang="en-US" sz="3600" smtClean="0">
              <a:solidFill>
                <a:srgbClr val="990033"/>
              </a:solidFill>
              <a:latin typeface="Times New Roman" pitchFamily="18" charset="0"/>
            </a:endParaRPr>
          </a:p>
        </p:txBody>
      </p:sp>
      <p:sp>
        <p:nvSpPr>
          <p:cNvPr id="10243" name="Rectangle 3"/>
          <p:cNvSpPr>
            <a:spLocks noGrp="1" noChangeArrowheads="1"/>
          </p:cNvSpPr>
          <p:nvPr>
            <p:ph type="subTitle" idx="1"/>
          </p:nvPr>
        </p:nvSpPr>
        <p:spPr>
          <a:xfrm>
            <a:off x="304800" y="1066800"/>
            <a:ext cx="9309100" cy="5181600"/>
          </a:xfrm>
        </p:spPr>
        <p:txBody>
          <a:bodyPr/>
          <a:lstStyle/>
          <a:p>
            <a:pPr marL="114300" lvl="1" eaLnBrk="1" hangingPunct="1">
              <a:lnSpc>
                <a:spcPct val="90000"/>
              </a:lnSpc>
              <a:defRPr/>
            </a:pPr>
            <a:r>
              <a:rPr lang="en-GB" b="1" dirty="0" smtClean="0">
                <a:latin typeface="Times New Roman" pitchFamily="18" charset="0"/>
              </a:rPr>
              <a:t>Industrial Use</a:t>
            </a:r>
          </a:p>
          <a:p>
            <a:pPr marL="114300" lvl="1" algn="just" eaLnBrk="1" hangingPunct="1">
              <a:lnSpc>
                <a:spcPct val="90000"/>
              </a:lnSpc>
              <a:defRPr/>
            </a:pPr>
            <a:endParaRPr lang="en-GB" sz="1400" b="1" dirty="0" smtClean="0">
              <a:latin typeface="Times New Roman" pitchFamily="18" charset="0"/>
            </a:endParaRPr>
          </a:p>
          <a:p>
            <a:pPr lvl="1" indent="-342900" algn="just" eaLnBrk="1" hangingPunct="1">
              <a:lnSpc>
                <a:spcPct val="90000"/>
              </a:lnSpc>
              <a:buFont typeface="Wingdings" pitchFamily="2" charset="2"/>
              <a:buChar char="§"/>
              <a:defRPr/>
            </a:pPr>
            <a:r>
              <a:rPr lang="en-GB" sz="2400" dirty="0"/>
              <a:t>Actual quantity of water utilized by the major industry should be monitored by government agencies</a:t>
            </a:r>
          </a:p>
          <a:p>
            <a:pPr marL="114300" lvl="1" algn="just" eaLnBrk="1" hangingPunct="1">
              <a:lnSpc>
                <a:spcPct val="90000"/>
              </a:lnSpc>
              <a:defRPr/>
            </a:pPr>
            <a:endParaRPr lang="en-GB" sz="1200" dirty="0" smtClean="0">
              <a:latin typeface="Times New Roman" pitchFamily="18" charset="0"/>
              <a:cs typeface="Times New Roman" pitchFamily="18" charset="0"/>
            </a:endParaRPr>
          </a:p>
          <a:p>
            <a:pPr lvl="1" indent="-342900" algn="just" eaLnBrk="1" hangingPunct="1">
              <a:lnSpc>
                <a:spcPct val="90000"/>
              </a:lnSpc>
              <a:buFont typeface="Wingdings" pitchFamily="2" charset="2"/>
              <a:buChar char="§"/>
              <a:defRPr/>
            </a:pPr>
            <a:r>
              <a:rPr lang="en-GB" sz="2400" dirty="0"/>
              <a:t>Recycling and reuse of water, after treatments to specified standards, should be incentivised through a properly planned tariff system</a:t>
            </a:r>
          </a:p>
          <a:p>
            <a:pPr lvl="1" indent="-342900" algn="just" eaLnBrk="1" hangingPunct="1">
              <a:lnSpc>
                <a:spcPct val="90000"/>
              </a:lnSpc>
              <a:buFont typeface="Wingdings" pitchFamily="2" charset="2"/>
              <a:buChar char="§"/>
              <a:defRPr/>
            </a:pPr>
            <a:endParaRPr lang="en-GB" sz="1200" dirty="0"/>
          </a:p>
          <a:p>
            <a:pPr lvl="1" indent="-342900" algn="just" eaLnBrk="1" hangingPunct="1">
              <a:lnSpc>
                <a:spcPct val="90000"/>
              </a:lnSpc>
              <a:buFont typeface="Wingdings" pitchFamily="2" charset="2"/>
              <a:buChar char="§"/>
              <a:defRPr/>
            </a:pPr>
            <a:r>
              <a:rPr lang="en-GB" sz="2400" dirty="0"/>
              <a:t>Private sector participation would be practicable in projects mainly intended for supply for industrial use and urban water supply</a:t>
            </a:r>
          </a:p>
          <a:p>
            <a:pPr marL="114300" lvl="1" algn="just" eaLnBrk="1" hangingPunct="1">
              <a:lnSpc>
                <a:spcPct val="90000"/>
              </a:lnSpc>
              <a:defRPr/>
            </a:pPr>
            <a:endParaRPr lang="en-GB" sz="1100" b="1" dirty="0" smtClean="0">
              <a:latin typeface="Times New Roman" pitchFamily="18" charset="0"/>
              <a:cs typeface="Times New Roman" pitchFamily="18" charset="0"/>
            </a:endParaRPr>
          </a:p>
          <a:p>
            <a:pPr lvl="1" indent="-342900" algn="just" eaLnBrk="1" hangingPunct="1">
              <a:lnSpc>
                <a:spcPct val="90000"/>
              </a:lnSpc>
              <a:buFont typeface="Wingdings" pitchFamily="2" charset="2"/>
              <a:buChar char="§"/>
              <a:defRPr/>
            </a:pPr>
            <a:r>
              <a:rPr lang="en-GB" sz="2400" dirty="0" smtClean="0">
                <a:latin typeface="Times New Roman" pitchFamily="18" charset="0"/>
                <a:cs typeface="Times New Roman" pitchFamily="18" charset="0"/>
              </a:rPr>
              <a:t> </a:t>
            </a:r>
            <a:r>
              <a:rPr lang="en-GB" sz="2400" dirty="0"/>
              <a:t>The concerned State Government and other local bodies should have a coordinated approach in selecting and locating industries of a specific nature with respect to their water requirement and facilities for wastewater disposal</a:t>
            </a:r>
            <a:r>
              <a:rPr lang="en-GB" sz="2400" dirty="0" smtClean="0">
                <a:latin typeface="Times New Roman" pitchFamily="18" charset="0"/>
                <a:cs typeface="Times New Roman" pitchFamily="18" charset="0"/>
              </a:rPr>
              <a:t>. </a:t>
            </a:r>
          </a:p>
          <a:p>
            <a:pPr marL="114300" lvl="1" algn="just" eaLnBrk="1" hangingPunct="1">
              <a:lnSpc>
                <a:spcPct val="90000"/>
              </a:lnSpc>
              <a:buFont typeface="Symbol" pitchFamily="18" charset="2"/>
              <a:buNone/>
              <a:defRPr/>
            </a:pPr>
            <a:endParaRPr lang="en-GB" sz="2400" dirty="0" smtClean="0">
              <a:latin typeface="Times New Roman" pitchFamily="18" charset="0"/>
            </a:endParaRPr>
          </a:p>
          <a:p>
            <a:pPr marL="114300" lvl="1" algn="just" eaLnBrk="1" hangingPunct="1">
              <a:lnSpc>
                <a:spcPct val="90000"/>
              </a:lnSpc>
              <a:buFont typeface="Symbol" pitchFamily="18" charset="2"/>
              <a:buNone/>
              <a:defRPr/>
            </a:pPr>
            <a:endParaRPr lang="en-US" sz="2400" dirty="0" smtClean="0"/>
          </a:p>
          <a:p>
            <a:pPr marL="114300" lvl="1" algn="just" eaLnBrk="1" hangingPunct="1">
              <a:lnSpc>
                <a:spcPct val="90000"/>
              </a:lnSpc>
              <a:buFont typeface="Symbol" pitchFamily="18" charset="2"/>
              <a:buNone/>
              <a:defRPr/>
            </a:pPr>
            <a:endParaRPr lang="en-US" sz="2000" dirty="0" smtClean="0">
              <a:latin typeface="Times New Roman" pitchFamily="18" charset="0"/>
            </a:endParaRPr>
          </a:p>
          <a:p>
            <a:pPr marL="228600" lvl="2" algn="just" eaLnBrk="1" hangingPunct="1">
              <a:lnSpc>
                <a:spcPct val="90000"/>
              </a:lnSpc>
              <a:defRPr/>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8534400" cy="6919913"/>
          </a:xfrm>
          <a:prstGeom prst="rect">
            <a:avLst/>
          </a:prstGeom>
        </p:spPr>
        <p:txBody>
          <a:bodyPr>
            <a:spAutoFit/>
          </a:bodyPr>
          <a:lstStyle/>
          <a:p>
            <a:pPr algn="ctr">
              <a:defRPr/>
            </a:pPr>
            <a:r>
              <a:rPr lang="en-US" sz="3200" b="1" dirty="0">
                <a:solidFill>
                  <a:srgbClr val="990033"/>
                </a:solidFill>
              </a:rPr>
              <a:t>INTRODUCTION</a:t>
            </a:r>
            <a:r>
              <a:rPr lang="en-GB" sz="3200" b="1" dirty="0">
                <a:solidFill>
                  <a:srgbClr val="990033"/>
                </a:solidFill>
              </a:rPr>
              <a:t>(</a:t>
            </a:r>
            <a:r>
              <a:rPr lang="en-GB" sz="3200" b="1" dirty="0" err="1">
                <a:solidFill>
                  <a:srgbClr val="990033"/>
                </a:solidFill>
              </a:rPr>
              <a:t>Contd</a:t>
            </a:r>
            <a:r>
              <a:rPr lang="en-GB" sz="3200" b="1" dirty="0">
                <a:solidFill>
                  <a:srgbClr val="990033"/>
                </a:solidFill>
              </a:rPr>
              <a:t>)</a:t>
            </a:r>
            <a:endParaRPr lang="en-US" sz="3200" b="1" dirty="0">
              <a:solidFill>
                <a:srgbClr val="990033"/>
              </a:solidFill>
            </a:endParaRPr>
          </a:p>
          <a:p>
            <a:pPr algn="ctr">
              <a:defRPr/>
            </a:pPr>
            <a:endParaRPr lang="en-US" sz="1000" b="1" dirty="0">
              <a:solidFill>
                <a:srgbClr val="990033"/>
              </a:solidFill>
            </a:endParaRPr>
          </a:p>
          <a:p>
            <a:pPr algn="ctr">
              <a:lnSpc>
                <a:spcPts val="800"/>
              </a:lnSpc>
              <a:defRPr/>
            </a:pPr>
            <a:endParaRPr lang="en-US" sz="2800" b="1" dirty="0">
              <a:solidFill>
                <a:srgbClr val="990033"/>
              </a:solidFill>
            </a:endParaRPr>
          </a:p>
          <a:p>
            <a:pPr marL="342900" indent="-342900" algn="just">
              <a:buFont typeface="Wingdings" pitchFamily="2" charset="2"/>
              <a:buChar char="§"/>
              <a:defRPr/>
            </a:pPr>
            <a:r>
              <a:rPr lang="en-GB" sz="2400" dirty="0">
                <a:latin typeface="+mn-lt"/>
              </a:rPr>
              <a:t>IWRM addresses both the management of water as a resource, and the framework for provision of water services to all categories of users, and it addresses both water quantity and quality.</a:t>
            </a:r>
          </a:p>
          <a:p>
            <a:pPr marL="342900" indent="-342900" algn="just">
              <a:buFont typeface="Wingdings" pitchFamily="2" charset="2"/>
              <a:buChar char="§"/>
              <a:defRPr/>
            </a:pPr>
            <a:endParaRPr lang="en-GB" sz="700" dirty="0">
              <a:latin typeface="+mn-lt"/>
            </a:endParaRPr>
          </a:p>
          <a:p>
            <a:pPr marL="342900" indent="-342900" algn="just">
              <a:buFont typeface="Wingdings" pitchFamily="2" charset="2"/>
              <a:buChar char="§"/>
              <a:defRPr/>
            </a:pPr>
            <a:r>
              <a:rPr lang="en-GB" sz="2400" dirty="0">
                <a:latin typeface="+mn-lt"/>
              </a:rPr>
              <a:t>The basin /Sub-basin must be recognized as the basic unit for planning and management, and a firm societal commitment and proper public participation must be pursued. India has not yet reached the level of Water Resources Development as has already been achieved by many developed countries; therefore, there is a need for India to undertake developmental measures along with management measures</a:t>
            </a:r>
          </a:p>
          <a:p>
            <a:pPr marL="342900" indent="-342900" algn="just">
              <a:buFont typeface="Wingdings" pitchFamily="2" charset="2"/>
              <a:buChar char="§"/>
              <a:defRPr/>
            </a:pPr>
            <a:r>
              <a:rPr lang="en-US" sz="2400" dirty="0">
                <a:latin typeface="+mn-lt"/>
              </a:rPr>
              <a:t>A central goal of IWRM at the river basin level is to achieve water security for all purposes, as well as manage risks while responding to, and mitigating disasters. </a:t>
            </a:r>
          </a:p>
          <a:p>
            <a:pPr marL="342900" indent="-342900" algn="just">
              <a:buFont typeface="Wingdings" pitchFamily="2" charset="2"/>
              <a:buChar char="§"/>
              <a:defRPr/>
            </a:pPr>
            <a:endParaRPr lang="en-IN" sz="2400" dirty="0">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5800" y="-228600"/>
            <a:ext cx="8686800" cy="1470025"/>
          </a:xfrm>
        </p:spPr>
        <p:txBody>
          <a:bodyPr/>
          <a:lstStyle/>
          <a:p>
            <a:pPr eaLnBrk="1" hangingPunct="1"/>
            <a:r>
              <a:rPr lang="en-IN" sz="3600" b="1" smtClean="0">
                <a:solidFill>
                  <a:srgbClr val="990033"/>
                </a:solidFill>
              </a:rPr>
              <a:t>Sectoral Issues(Contd)</a:t>
            </a:r>
            <a:endParaRPr lang="en-US" sz="3600" smtClean="0">
              <a:solidFill>
                <a:srgbClr val="990033"/>
              </a:solidFill>
              <a:latin typeface="Times New Roman" pitchFamily="18" charset="0"/>
            </a:endParaRPr>
          </a:p>
        </p:txBody>
      </p:sp>
      <p:sp>
        <p:nvSpPr>
          <p:cNvPr id="31747" name="Rectangle 3"/>
          <p:cNvSpPr>
            <a:spLocks noGrp="1" noChangeArrowheads="1"/>
          </p:cNvSpPr>
          <p:nvPr>
            <p:ph type="subTitle" idx="1"/>
          </p:nvPr>
        </p:nvSpPr>
        <p:spPr>
          <a:xfrm>
            <a:off x="457200" y="1371600"/>
            <a:ext cx="9080500" cy="5029200"/>
          </a:xfrm>
        </p:spPr>
        <p:txBody>
          <a:bodyPr/>
          <a:lstStyle/>
          <a:p>
            <a:pPr marL="114300" lvl="1" algn="just" eaLnBrk="1" hangingPunct="1">
              <a:defRPr/>
            </a:pPr>
            <a:r>
              <a:rPr lang="en-GB" b="1" dirty="0" smtClean="0"/>
              <a:t>Ecology and Other Uses</a:t>
            </a:r>
          </a:p>
          <a:p>
            <a:pPr marL="114300" lvl="1" algn="just" eaLnBrk="1" hangingPunct="1">
              <a:defRPr/>
            </a:pPr>
            <a:endParaRPr lang="en-GB" sz="1200" b="1" dirty="0" smtClean="0">
              <a:latin typeface="Times New Roman" pitchFamily="18" charset="0"/>
            </a:endParaRPr>
          </a:p>
          <a:p>
            <a:pPr marL="685800" lvl="2" indent="-457200" algn="just" eaLnBrk="1" hangingPunct="1">
              <a:buFont typeface="Wingdings" pitchFamily="2" charset="2"/>
              <a:buChar char="§"/>
              <a:defRPr/>
            </a:pPr>
            <a:r>
              <a:rPr lang="en-GB" sz="2800" dirty="0" smtClean="0">
                <a:cs typeface="Times New Roman" pitchFamily="18" charset="0"/>
              </a:rPr>
              <a:t>The appropriate Government shall take all measures to protect the ecological integrity necessary to sustain ecosystems dependent on waters</a:t>
            </a:r>
          </a:p>
          <a:p>
            <a:pPr marL="228600" lvl="2" algn="just" eaLnBrk="1" hangingPunct="1">
              <a:defRPr/>
            </a:pPr>
            <a:endParaRPr lang="en-GB" sz="2800" dirty="0" smtClean="0">
              <a:cs typeface="Times New Roman" pitchFamily="18" charset="0"/>
            </a:endParaRPr>
          </a:p>
          <a:p>
            <a:pPr marL="685800" lvl="2" indent="-457200" algn="just" eaLnBrk="1" hangingPunct="1">
              <a:buFont typeface="Wingdings" pitchFamily="2" charset="2"/>
              <a:buChar char="§"/>
              <a:defRPr/>
            </a:pPr>
            <a:r>
              <a:rPr lang="en-GB" sz="2800" dirty="0" smtClean="0">
                <a:cs typeface="Times New Roman" pitchFamily="18" charset="0"/>
              </a:rPr>
              <a:t>Riparian rights of the inhabitants along the river sides should be preserved as prevailed from the ancient times</a:t>
            </a:r>
          </a:p>
          <a:p>
            <a:pPr marL="228600" lvl="2" algn="just" eaLnBrk="1" hangingPunct="1">
              <a:defRPr/>
            </a:pPr>
            <a:endParaRPr lang="en-US" sz="2800" dirty="0" smtClean="0"/>
          </a:p>
          <a:p>
            <a:pPr marL="228600" lvl="2" algn="just" eaLnBrk="1" hangingPunct="1">
              <a:defRPr/>
            </a:pPr>
            <a:r>
              <a:rPr lang="en-GB" sz="2800" dirty="0" smtClean="0"/>
              <a:t> </a:t>
            </a:r>
            <a:endParaRPr lang="en-US" sz="2800" dirty="0" smtClean="0"/>
          </a:p>
          <a:p>
            <a:pPr marL="228600" lvl="2" algn="just" eaLnBrk="1" hangingPunct="1">
              <a:defRPr/>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5800" y="152400"/>
            <a:ext cx="8686800" cy="1219200"/>
          </a:xfrm>
        </p:spPr>
        <p:txBody>
          <a:bodyPr/>
          <a:lstStyle/>
          <a:p>
            <a:pPr eaLnBrk="1" hangingPunct="1"/>
            <a:r>
              <a:rPr lang="en-IN" sz="3600" b="1" smtClean="0">
                <a:solidFill>
                  <a:srgbClr val="990033"/>
                </a:solidFill>
              </a:rPr>
              <a:t>Ground Water Aspects</a:t>
            </a:r>
            <a:br>
              <a:rPr lang="en-IN" sz="3600" b="1" smtClean="0">
                <a:solidFill>
                  <a:srgbClr val="990033"/>
                </a:solidFill>
              </a:rPr>
            </a:br>
            <a:endParaRPr lang="en-US" sz="3600" smtClean="0">
              <a:solidFill>
                <a:srgbClr val="990033"/>
              </a:solidFill>
              <a:latin typeface="Times New Roman" pitchFamily="18" charset="0"/>
            </a:endParaRPr>
          </a:p>
        </p:txBody>
      </p:sp>
      <p:sp>
        <p:nvSpPr>
          <p:cNvPr id="32771" name="Rectangle 3"/>
          <p:cNvSpPr>
            <a:spLocks noGrp="1" noChangeArrowheads="1"/>
          </p:cNvSpPr>
          <p:nvPr>
            <p:ph type="subTitle" idx="1"/>
          </p:nvPr>
        </p:nvSpPr>
        <p:spPr>
          <a:xfrm>
            <a:off x="381000" y="1143000"/>
            <a:ext cx="9220200" cy="5029200"/>
          </a:xfrm>
        </p:spPr>
        <p:txBody>
          <a:bodyPr/>
          <a:lstStyle/>
          <a:p>
            <a:pPr marL="571500" lvl="2" indent="-342900" algn="just" eaLnBrk="1" hangingPunct="1">
              <a:buFont typeface="Wingdings" pitchFamily="2" charset="2"/>
              <a:buChar char="§"/>
              <a:defRPr/>
            </a:pPr>
            <a:r>
              <a:rPr lang="en-GB" dirty="0" smtClean="0">
                <a:cs typeface="Times New Roman" pitchFamily="18" charset="0"/>
              </a:rPr>
              <a:t>The approach for groundwater management needs to be multidisciplinary and strongly participatory </a:t>
            </a:r>
          </a:p>
          <a:p>
            <a:pPr marL="571500" lvl="2" indent="-342900" algn="just" eaLnBrk="1" hangingPunct="1">
              <a:buFont typeface="Wingdings" pitchFamily="2" charset="2"/>
              <a:buChar char="§"/>
              <a:defRPr/>
            </a:pPr>
            <a:endParaRPr lang="en-GB" dirty="0" smtClean="0">
              <a:latin typeface="Times New Roman" pitchFamily="18" charset="0"/>
              <a:cs typeface="Times New Roman" pitchFamily="18" charset="0"/>
            </a:endParaRPr>
          </a:p>
          <a:p>
            <a:pPr marL="571500" lvl="2" indent="-342900" algn="just" eaLnBrk="1" hangingPunct="1">
              <a:buFont typeface="Wingdings" pitchFamily="2" charset="2"/>
              <a:buChar char="§"/>
              <a:defRPr/>
            </a:pPr>
            <a:r>
              <a:rPr lang="en-US" dirty="0">
                <a:cs typeface="Times New Roman" pitchFamily="18" charset="0"/>
              </a:rPr>
              <a:t>Aquifers should be identified and mapped at micro level to quantify the available ground water resources and make plans appropriate to the scale of demands and aquifer characteristic.</a:t>
            </a:r>
          </a:p>
          <a:p>
            <a:pPr marL="571500" lvl="2" indent="-342900" algn="just" eaLnBrk="1" hangingPunct="1">
              <a:buFont typeface="Wingdings" pitchFamily="2" charset="2"/>
              <a:buChar char="§"/>
              <a:defRPr/>
            </a:pPr>
            <a:endParaRPr lang="en-US" dirty="0" smtClean="0">
              <a:latin typeface="Times New Roman" pitchFamily="18" charset="0"/>
              <a:cs typeface="Times New Roman" pitchFamily="18" charset="0"/>
            </a:endParaRPr>
          </a:p>
          <a:p>
            <a:pPr marL="571500" lvl="2" indent="-342900" algn="just" eaLnBrk="1" hangingPunct="1">
              <a:buFont typeface="Wingdings" pitchFamily="2" charset="2"/>
              <a:buChar char="§"/>
              <a:defRPr/>
            </a:pPr>
            <a:r>
              <a:rPr lang="en-GB" dirty="0" smtClean="0">
                <a:latin typeface="Times New Roman" pitchFamily="18" charset="0"/>
                <a:cs typeface="Times New Roman" pitchFamily="18" charset="0"/>
              </a:rPr>
              <a:t> </a:t>
            </a:r>
            <a:r>
              <a:rPr lang="en-GB" dirty="0">
                <a:cs typeface="Times New Roman" pitchFamily="18" charset="0"/>
              </a:rPr>
              <a:t>Artificial recharge of ground water is one of the most efficient ground water management tools for ensuring sustainability of ground water resources and should therefore be resorted to wherever possible/feasible. It is essential to ensure the quality of recharge to prevent possible contamination/pollution of aquifer.</a:t>
            </a:r>
            <a:endParaRPr lang="en-US" dirty="0">
              <a:cs typeface="Times New Roman" pitchFamily="18" charset="0"/>
            </a:endParaRPr>
          </a:p>
          <a:p>
            <a:pPr marL="571500" lvl="2" indent="-342900" algn="just" eaLnBrk="1" hangingPunct="1">
              <a:buFont typeface="Wingdings" pitchFamily="2" charset="2"/>
              <a:buChar char="§"/>
              <a:defRPr/>
            </a:pPr>
            <a:endParaRPr lang="en-US" sz="2000" dirty="0" smtClean="0">
              <a:latin typeface="Times New Roman" pitchFamily="18" charset="0"/>
            </a:endParaRPr>
          </a:p>
          <a:p>
            <a:pPr marL="228600" lvl="2" algn="just" eaLnBrk="1" hangingPunct="1">
              <a:defRPr/>
            </a:pPr>
            <a:endParaRPr lang="en-US" sz="2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609600" y="368300"/>
            <a:ext cx="8607425" cy="954088"/>
          </a:xfrm>
          <a:prstGeom prst="rect">
            <a:avLst/>
          </a:prstGeom>
          <a:noFill/>
          <a:ln w="9525">
            <a:noFill/>
            <a:miter lim="800000"/>
            <a:headEnd/>
            <a:tailEnd/>
          </a:ln>
        </p:spPr>
        <p:txBody>
          <a:bodyPr>
            <a:spAutoFit/>
          </a:bodyPr>
          <a:lstStyle/>
          <a:p>
            <a:pPr algn="ctr"/>
            <a:r>
              <a:rPr lang="en-GB" sz="2800" b="1">
                <a:solidFill>
                  <a:srgbClr val="990033"/>
                </a:solidFill>
              </a:rPr>
              <a:t>Demand Management, Water Pricing and Participatory Management</a:t>
            </a:r>
            <a:endParaRPr lang="en-IN" sz="2800" b="1">
              <a:solidFill>
                <a:srgbClr val="990033"/>
              </a:solidFill>
            </a:endParaRPr>
          </a:p>
        </p:txBody>
      </p:sp>
      <p:sp>
        <p:nvSpPr>
          <p:cNvPr id="33795" name="Rectangle 2"/>
          <p:cNvSpPr>
            <a:spLocks noChangeArrowheads="1"/>
          </p:cNvSpPr>
          <p:nvPr/>
        </p:nvSpPr>
        <p:spPr bwMode="auto">
          <a:xfrm>
            <a:off x="685800" y="1371600"/>
            <a:ext cx="8229600" cy="5410200"/>
          </a:xfrm>
          <a:prstGeom prst="rect">
            <a:avLst/>
          </a:prstGeom>
          <a:noFill/>
          <a:ln>
            <a:noFill/>
          </a:ln>
          <a:extLst/>
        </p:spPr>
        <p:txBody>
          <a:bodyPr>
            <a:spAutoFit/>
          </a:bodyPr>
          <a:lstStyle/>
          <a:p>
            <a:pPr marL="571500" lvl="2" indent="-342900" algn="just">
              <a:spcBef>
                <a:spcPct val="20000"/>
              </a:spcBef>
              <a:buFont typeface="Wingdings" pitchFamily="2" charset="2"/>
              <a:buChar char="§"/>
              <a:defRPr/>
            </a:pPr>
            <a:r>
              <a:rPr lang="en-GB" sz="2400" dirty="0">
                <a:latin typeface="+mn-lt"/>
                <a:cs typeface="Times New Roman" pitchFamily="18" charset="0"/>
              </a:rPr>
              <a:t>An Independent statutory Water Regulatory Authority shall be established by every State for ensuring equitable access to water for all and its fair pricing, for drinking and other uses</a:t>
            </a:r>
          </a:p>
          <a:p>
            <a:pPr marL="342900" indent="-342900" algn="just">
              <a:buFont typeface="Wingdings" pitchFamily="2" charset="2"/>
              <a:buChar char="§"/>
              <a:defRPr/>
            </a:pPr>
            <a:endParaRPr lang="en-GB" sz="2400" dirty="0"/>
          </a:p>
          <a:p>
            <a:pPr marL="571500" lvl="2" indent="-342900" algn="just">
              <a:spcBef>
                <a:spcPct val="20000"/>
              </a:spcBef>
              <a:buFont typeface="Wingdings" pitchFamily="2" charset="2"/>
              <a:buChar char="§"/>
              <a:defRPr/>
            </a:pPr>
            <a:r>
              <a:rPr lang="en-GB" sz="2400" dirty="0">
                <a:latin typeface="+mn-lt"/>
                <a:cs typeface="Times New Roman" pitchFamily="18" charset="0"/>
              </a:rPr>
              <a:t>The principle of differential pricing for water for drinking and sanitation; and for ensuring food security and supporting livelihood for the poor may be adopted</a:t>
            </a:r>
          </a:p>
          <a:p>
            <a:pPr marL="342900" indent="-342900" algn="just">
              <a:buFont typeface="Wingdings" pitchFamily="2" charset="2"/>
              <a:buChar char="§"/>
              <a:defRPr/>
            </a:pPr>
            <a:endParaRPr lang="en-GB" sz="2400" dirty="0"/>
          </a:p>
          <a:p>
            <a:pPr marL="571500" lvl="2" indent="-342900" algn="just">
              <a:spcBef>
                <a:spcPct val="20000"/>
              </a:spcBef>
              <a:buFont typeface="Wingdings" pitchFamily="2" charset="2"/>
              <a:buChar char="§"/>
              <a:defRPr/>
            </a:pPr>
            <a:r>
              <a:rPr lang="en-GB" sz="2400" dirty="0">
                <a:latin typeface="+mn-lt"/>
                <a:cs typeface="Times New Roman" pitchFamily="18" charset="0"/>
              </a:rPr>
              <a:t>Water charges should be determined on volumetric basis in order to meet equity, efficiency and economic principles. </a:t>
            </a:r>
            <a:r>
              <a:rPr lang="en-IN" sz="2400" dirty="0">
                <a:latin typeface="+mn-lt"/>
                <a:cs typeface="Times New Roman" pitchFamily="18" charset="0"/>
              </a:rPr>
              <a:t> </a:t>
            </a:r>
          </a:p>
          <a:p>
            <a:pPr algn="just">
              <a:defRPr/>
            </a:pPr>
            <a:endParaRPr lang="en-GB" sz="2400" dirty="0"/>
          </a:p>
          <a:p>
            <a:pPr>
              <a:defRPr/>
            </a:pPr>
            <a:r>
              <a:rPr lang="en-GB" sz="2400" dirty="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1017588" y="228600"/>
            <a:ext cx="8229600" cy="954088"/>
          </a:xfrm>
          <a:prstGeom prst="rect">
            <a:avLst/>
          </a:prstGeom>
          <a:noFill/>
          <a:ln w="9525">
            <a:noFill/>
            <a:miter lim="800000"/>
            <a:headEnd/>
            <a:tailEnd/>
          </a:ln>
        </p:spPr>
        <p:txBody>
          <a:bodyPr>
            <a:spAutoFit/>
          </a:bodyPr>
          <a:lstStyle/>
          <a:p>
            <a:pPr algn="ctr"/>
            <a:r>
              <a:rPr lang="en-GB" sz="2800" b="1">
                <a:solidFill>
                  <a:srgbClr val="990033"/>
                </a:solidFill>
              </a:rPr>
              <a:t>Demand Management, Water Pricing and Participatory Management</a:t>
            </a:r>
            <a:r>
              <a:rPr lang="en-US" sz="2800">
                <a:solidFill>
                  <a:srgbClr val="990033"/>
                </a:solidFill>
                <a:cs typeface="Times New Roman" pitchFamily="18" charset="0"/>
              </a:rPr>
              <a:t>(Contd)</a:t>
            </a:r>
            <a:endParaRPr lang="en-IN" sz="2800" b="1">
              <a:solidFill>
                <a:srgbClr val="990033"/>
              </a:solidFill>
            </a:endParaRPr>
          </a:p>
        </p:txBody>
      </p:sp>
      <p:sp>
        <p:nvSpPr>
          <p:cNvPr id="34819" name="Rectangle 2"/>
          <p:cNvSpPr>
            <a:spLocks noChangeArrowheads="1"/>
          </p:cNvSpPr>
          <p:nvPr/>
        </p:nvSpPr>
        <p:spPr bwMode="auto">
          <a:xfrm>
            <a:off x="685800" y="609600"/>
            <a:ext cx="8534400" cy="6854825"/>
          </a:xfrm>
          <a:prstGeom prst="rect">
            <a:avLst/>
          </a:prstGeom>
          <a:noFill/>
          <a:ln>
            <a:noFill/>
          </a:ln>
          <a:extLst/>
        </p:spPr>
        <p:txBody>
          <a:bodyPr>
            <a:spAutoFit/>
          </a:bodyPr>
          <a:lstStyle/>
          <a:p>
            <a:pPr algn="just">
              <a:defRPr/>
            </a:pPr>
            <a:r>
              <a:rPr lang="en-GB" sz="2400" dirty="0"/>
              <a:t> </a:t>
            </a:r>
          </a:p>
          <a:p>
            <a:pPr algn="just">
              <a:defRPr/>
            </a:pPr>
            <a:endParaRPr lang="en-IN" sz="2400" dirty="0"/>
          </a:p>
          <a:p>
            <a:pPr marL="571500" lvl="2" indent="-342900" algn="just">
              <a:spcBef>
                <a:spcPct val="20000"/>
              </a:spcBef>
              <a:buFont typeface="Wingdings" pitchFamily="2" charset="2"/>
              <a:buChar char="§"/>
              <a:defRPr/>
            </a:pPr>
            <a:r>
              <a:rPr lang="en-GB" sz="2400" dirty="0">
                <a:latin typeface="+mn-lt"/>
                <a:cs typeface="Times New Roman" pitchFamily="18" charset="0"/>
              </a:rPr>
              <a:t>Water Users Associations (WUAs) should be given statutory powers to collect and retain a portion of water charges, manage the volumetric quantum of water allotted to them and maintain the distribution system in their jurisdiction. </a:t>
            </a:r>
            <a:r>
              <a:rPr lang="en-US" sz="2400" dirty="0">
                <a:latin typeface="+mn-lt"/>
                <a:cs typeface="Times New Roman" pitchFamily="18" charset="0"/>
              </a:rPr>
              <a:t>Government should progressively transfer management of irrigation command areas to WUAs .</a:t>
            </a:r>
            <a:endParaRPr lang="en-GB" sz="2400" dirty="0">
              <a:latin typeface="+mn-lt"/>
              <a:cs typeface="Times New Roman" pitchFamily="18" charset="0"/>
            </a:endParaRPr>
          </a:p>
          <a:p>
            <a:pPr marL="342900" indent="-342900" algn="just">
              <a:buFont typeface="Wingdings" pitchFamily="2" charset="2"/>
              <a:buChar char="§"/>
              <a:defRPr/>
            </a:pPr>
            <a:endParaRPr lang="en-GB" sz="400" dirty="0"/>
          </a:p>
          <a:p>
            <a:pPr marL="571500" lvl="2" indent="-342900" algn="just">
              <a:spcBef>
                <a:spcPct val="20000"/>
              </a:spcBef>
              <a:buFont typeface="Wingdings" pitchFamily="2" charset="2"/>
              <a:buChar char="§"/>
              <a:defRPr/>
            </a:pPr>
            <a:r>
              <a:rPr lang="en-GB" sz="2400" dirty="0">
                <a:latin typeface="+mn-lt"/>
                <a:cs typeface="Times New Roman" pitchFamily="18" charset="0"/>
              </a:rPr>
              <a:t>Urban and rural water supply as well as supply for other sectors shall be 100% metered and priced on volumetric basis.</a:t>
            </a:r>
          </a:p>
          <a:p>
            <a:pPr marL="342900" indent="-342900" algn="just">
              <a:buFont typeface="Wingdings" pitchFamily="2" charset="2"/>
              <a:buChar char="§"/>
              <a:defRPr/>
            </a:pPr>
            <a:endParaRPr lang="en-GB" sz="300" dirty="0"/>
          </a:p>
          <a:p>
            <a:pPr marL="571500" lvl="2" indent="-342900" algn="just">
              <a:spcBef>
                <a:spcPct val="20000"/>
              </a:spcBef>
              <a:buFont typeface="Wingdings" pitchFamily="2" charset="2"/>
              <a:buChar char="§"/>
              <a:defRPr/>
            </a:pPr>
            <a:r>
              <a:rPr lang="en-GB" sz="2400" dirty="0">
                <a:latin typeface="+mn-lt"/>
                <a:cs typeface="Times New Roman" pitchFamily="18" charset="0"/>
              </a:rPr>
              <a:t>The rates should be so rationalized that the water intensive crops are charged proportionately more as compared to less water consuming crops.</a:t>
            </a:r>
          </a:p>
          <a:p>
            <a:pPr algn="just">
              <a:defRPr/>
            </a:pPr>
            <a:endParaRPr lang="en-GB" dirty="0"/>
          </a:p>
          <a:p>
            <a:pPr algn="just">
              <a:defRPr/>
            </a:pPr>
            <a:r>
              <a:rPr lang="en-GB" dirty="0"/>
              <a:t> </a:t>
            </a:r>
          </a:p>
          <a:p>
            <a:pPr algn="just">
              <a:defRPr/>
            </a:pPr>
            <a:endParaRPr lang="en-IN"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228600" y="-228600"/>
            <a:ext cx="9677400" cy="1470025"/>
          </a:xfrm>
        </p:spPr>
        <p:txBody>
          <a:bodyPr/>
          <a:lstStyle/>
          <a:p>
            <a:pPr eaLnBrk="1" hangingPunct="1">
              <a:defRPr/>
            </a:pPr>
            <a:r>
              <a:rPr lang="en-GB" sz="2800" b="1" dirty="0" smtClean="0">
                <a:solidFill>
                  <a:srgbClr val="990033"/>
                </a:solidFill>
                <a:latin typeface="Times New Roman" pitchFamily="18" charset="0"/>
              </a:rPr>
              <a:t>	</a:t>
            </a:r>
            <a:r>
              <a:rPr lang="en-GB" sz="3200" b="1" dirty="0" smtClean="0">
                <a:solidFill>
                  <a:srgbClr val="990033"/>
                </a:solidFill>
                <a:latin typeface="+mn-lt"/>
              </a:rPr>
              <a:t> ENVIRONMENTAL ASPECTS</a:t>
            </a:r>
            <a:r>
              <a:rPr lang="en-US" sz="3200" dirty="0" smtClean="0">
                <a:solidFill>
                  <a:srgbClr val="990033"/>
                </a:solidFill>
                <a:latin typeface="+mn-lt"/>
              </a:rPr>
              <a:t> </a:t>
            </a:r>
          </a:p>
        </p:txBody>
      </p:sp>
      <p:sp>
        <p:nvSpPr>
          <p:cNvPr id="35843" name="Rectangle 3"/>
          <p:cNvSpPr>
            <a:spLocks noGrp="1" noChangeArrowheads="1"/>
          </p:cNvSpPr>
          <p:nvPr>
            <p:ph type="subTitle" idx="1"/>
          </p:nvPr>
        </p:nvSpPr>
        <p:spPr>
          <a:xfrm>
            <a:off x="860425" y="1828800"/>
            <a:ext cx="9080500" cy="5029200"/>
          </a:xfrm>
        </p:spPr>
        <p:txBody>
          <a:bodyPr/>
          <a:lstStyle/>
          <a:p>
            <a:pPr marL="114300" lvl="1" algn="just" eaLnBrk="1" hangingPunct="1"/>
            <a:endParaRPr lang="en-GB" sz="2000" smtClean="0">
              <a:latin typeface="Times New Roman" pitchFamily="18" charset="0"/>
            </a:endParaRPr>
          </a:p>
          <a:p>
            <a:pPr marL="114300" lvl="1" algn="just" eaLnBrk="1" hangingPunct="1"/>
            <a:endParaRPr lang="en-GB" sz="2000" b="1" smtClean="0">
              <a:latin typeface="Times New Roman" pitchFamily="18" charset="0"/>
            </a:endParaRPr>
          </a:p>
          <a:p>
            <a:pPr marL="114300" lvl="1" algn="just" eaLnBrk="1" hangingPunct="1"/>
            <a:endParaRPr lang="en-US" sz="2000" smtClean="0">
              <a:latin typeface="Times New Roman" pitchFamily="18" charset="0"/>
            </a:endParaRPr>
          </a:p>
          <a:p>
            <a:pPr marL="228600" lvl="2" algn="just" eaLnBrk="1" hangingPunct="1"/>
            <a:endParaRPr lang="en-US" sz="2000" smtClean="0">
              <a:latin typeface="Times New Roman" pitchFamily="18" charset="0"/>
            </a:endParaRPr>
          </a:p>
        </p:txBody>
      </p:sp>
      <p:sp>
        <p:nvSpPr>
          <p:cNvPr id="35844" name="Text Box 4"/>
          <p:cNvSpPr txBox="1">
            <a:spLocks noChangeArrowheads="1"/>
          </p:cNvSpPr>
          <p:nvPr/>
        </p:nvSpPr>
        <p:spPr bwMode="auto">
          <a:xfrm>
            <a:off x="609600" y="1103313"/>
            <a:ext cx="8763000" cy="6149975"/>
          </a:xfrm>
          <a:prstGeom prst="rect">
            <a:avLst/>
          </a:prstGeom>
          <a:noFill/>
          <a:ln>
            <a:noFill/>
          </a:ln>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marL="571500" lvl="2" indent="-342900" algn="just" eaLnBrk="1" hangingPunct="1">
              <a:spcBef>
                <a:spcPct val="20000"/>
              </a:spcBef>
              <a:buFont typeface="Wingdings" pitchFamily="2" charset="2"/>
              <a:buChar char="§"/>
              <a:defRPr/>
            </a:pPr>
            <a:r>
              <a:rPr lang="en-GB" sz="2400" dirty="0">
                <a:latin typeface="+mn-lt"/>
                <a:cs typeface="Times New Roman" pitchFamily="18" charset="0"/>
              </a:rPr>
              <a:t>The environmental protection plan, including cumulative environment impact assessment, for an area shall form part of the Master river basin management Plan</a:t>
            </a:r>
            <a:endParaRPr lang="en-US" sz="2400" dirty="0">
              <a:latin typeface="+mn-lt"/>
              <a:cs typeface="Times New Roman" pitchFamily="18" charset="0"/>
            </a:endParaRPr>
          </a:p>
          <a:p>
            <a:pPr marL="342900" indent="-342900" algn="just" eaLnBrk="1" hangingPunct="1">
              <a:buFont typeface="Wingdings" pitchFamily="2" charset="2"/>
              <a:buChar char="§"/>
              <a:defRPr/>
            </a:pPr>
            <a:endParaRPr lang="en-GB" sz="2400" dirty="0" smtClean="0"/>
          </a:p>
          <a:p>
            <a:pPr marL="571500" lvl="2" indent="-342900" algn="just" eaLnBrk="1" hangingPunct="1">
              <a:spcBef>
                <a:spcPct val="20000"/>
              </a:spcBef>
              <a:buFont typeface="Wingdings" pitchFamily="2" charset="2"/>
              <a:buChar char="§"/>
              <a:defRPr/>
            </a:pPr>
            <a:r>
              <a:rPr lang="en-GB" sz="2400" dirty="0">
                <a:latin typeface="+mn-lt"/>
                <a:cs typeface="Times New Roman" pitchFamily="18" charset="0"/>
              </a:rPr>
              <a:t>A catchment treatment programme for arresting the degradation of the catchment areas and restoring ecological balance needs to be planned as part of a project</a:t>
            </a:r>
          </a:p>
          <a:p>
            <a:pPr marL="342900" indent="-342900" algn="just" eaLnBrk="1" hangingPunct="1">
              <a:buFont typeface="Wingdings" pitchFamily="2" charset="2"/>
              <a:buChar char="§"/>
              <a:defRPr/>
            </a:pPr>
            <a:endParaRPr lang="en-GB" sz="2400" dirty="0" smtClean="0"/>
          </a:p>
          <a:p>
            <a:pPr marL="571500" lvl="2" indent="-342900" algn="just" eaLnBrk="1" hangingPunct="1">
              <a:spcBef>
                <a:spcPct val="20000"/>
              </a:spcBef>
              <a:buFont typeface="Wingdings" pitchFamily="2" charset="2"/>
              <a:buChar char="§"/>
              <a:defRPr/>
            </a:pPr>
            <a:r>
              <a:rPr lang="en-US" sz="2400" dirty="0">
                <a:latin typeface="+mn-lt"/>
                <a:cs typeface="Times New Roman" pitchFamily="18" charset="0"/>
              </a:rPr>
              <a:t>Integrated Watershed development and Management, compensatory afforestation, bio-diversity conservation, wild life conservation, fishery management etc. </a:t>
            </a:r>
            <a:r>
              <a:rPr lang="en-US" sz="2400" dirty="0" smtClean="0">
                <a:latin typeface="+mn-lt"/>
                <a:cs typeface="Times New Roman" pitchFamily="18" charset="0"/>
              </a:rPr>
              <a:t>need </a:t>
            </a:r>
            <a:r>
              <a:rPr lang="en-US" sz="2400" dirty="0">
                <a:latin typeface="+mn-lt"/>
                <a:cs typeface="Times New Roman" pitchFamily="18" charset="0"/>
              </a:rPr>
              <a:t>to be given due importance.</a:t>
            </a:r>
            <a:endParaRPr lang="en-GB" sz="2400" dirty="0">
              <a:latin typeface="+mn-lt"/>
              <a:cs typeface="Times New Roman" pitchFamily="18" charset="0"/>
            </a:endParaRPr>
          </a:p>
          <a:p>
            <a:pPr algn="just" eaLnBrk="1" hangingPunct="1">
              <a:defRPr/>
            </a:pPr>
            <a:endParaRPr lang="en-GB" sz="2400" dirty="0" smtClean="0"/>
          </a:p>
          <a:p>
            <a:pPr algn="just" eaLnBrk="1" hangingPunct="1">
              <a:defRPr/>
            </a:pPr>
            <a:endParaRPr lang="en-GB" sz="2400" dirty="0" smtClean="0"/>
          </a:p>
          <a:p>
            <a:pPr algn="just" eaLnBrk="1" hangingPunct="1">
              <a:defRPr/>
            </a:pPr>
            <a:endParaRPr lang="en-GB" sz="2400" dirty="0" smtClean="0"/>
          </a:p>
          <a:p>
            <a:pPr algn="just" eaLnBrk="1" hangingPunct="1">
              <a:defRPr/>
            </a:pPr>
            <a:endParaRPr lang="en-GB" sz="24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457200" y="0"/>
            <a:ext cx="9067800" cy="1470025"/>
          </a:xfrm>
        </p:spPr>
        <p:txBody>
          <a:bodyPr/>
          <a:lstStyle/>
          <a:p>
            <a:pPr eaLnBrk="1" hangingPunct="1">
              <a:defRPr/>
            </a:pPr>
            <a:r>
              <a:rPr lang="en-GB" sz="2800" b="1" dirty="0" smtClean="0">
                <a:solidFill>
                  <a:srgbClr val="990033"/>
                </a:solidFill>
                <a:latin typeface="Times New Roman" pitchFamily="18" charset="0"/>
              </a:rPr>
              <a:t>	</a:t>
            </a:r>
            <a:r>
              <a:rPr lang="en-GB" sz="3200" b="1" dirty="0" smtClean="0">
                <a:solidFill>
                  <a:srgbClr val="990033"/>
                </a:solidFill>
                <a:latin typeface="+mn-lt"/>
              </a:rPr>
              <a:t>Rehabilitation and Resettlement</a:t>
            </a:r>
            <a:r>
              <a:rPr lang="en-GB" sz="2800" b="1" dirty="0" smtClean="0"/>
              <a:t/>
            </a:r>
            <a:br>
              <a:rPr lang="en-GB" sz="2800" b="1" dirty="0" smtClean="0"/>
            </a:br>
            <a:r>
              <a:rPr lang="en-GB" sz="2800" b="1" dirty="0" smtClean="0">
                <a:solidFill>
                  <a:srgbClr val="990033"/>
                </a:solidFill>
                <a:latin typeface="Times New Roman" pitchFamily="18" charset="0"/>
              </a:rPr>
              <a:t> </a:t>
            </a:r>
            <a:r>
              <a:rPr lang="en-US" sz="2800" dirty="0" smtClean="0">
                <a:solidFill>
                  <a:srgbClr val="990033"/>
                </a:solidFill>
                <a:latin typeface="Times New Roman" pitchFamily="18" charset="0"/>
              </a:rPr>
              <a:t> </a:t>
            </a:r>
          </a:p>
        </p:txBody>
      </p:sp>
      <p:sp>
        <p:nvSpPr>
          <p:cNvPr id="36867" name="Rectangle 3"/>
          <p:cNvSpPr>
            <a:spLocks noGrp="1" noChangeArrowheads="1"/>
          </p:cNvSpPr>
          <p:nvPr>
            <p:ph type="subTitle" idx="1"/>
          </p:nvPr>
        </p:nvSpPr>
        <p:spPr>
          <a:xfrm>
            <a:off x="685800" y="1524000"/>
            <a:ext cx="9080500" cy="5029200"/>
          </a:xfrm>
        </p:spPr>
        <p:txBody>
          <a:bodyPr/>
          <a:lstStyle/>
          <a:p>
            <a:pPr marL="114300" lvl="1" algn="just" eaLnBrk="1" hangingPunct="1"/>
            <a:endParaRPr lang="en-GB" sz="2000" smtClean="0">
              <a:latin typeface="Times New Roman" pitchFamily="18" charset="0"/>
            </a:endParaRPr>
          </a:p>
          <a:p>
            <a:pPr marL="114300" lvl="1" algn="just" eaLnBrk="1" hangingPunct="1"/>
            <a:endParaRPr lang="en-GB" sz="2000" b="1" smtClean="0">
              <a:latin typeface="Times New Roman" pitchFamily="18" charset="0"/>
            </a:endParaRPr>
          </a:p>
          <a:p>
            <a:pPr marL="114300" lvl="1" algn="just" eaLnBrk="1" hangingPunct="1"/>
            <a:endParaRPr lang="en-US" sz="2000" smtClean="0">
              <a:latin typeface="Times New Roman" pitchFamily="18" charset="0"/>
            </a:endParaRPr>
          </a:p>
          <a:p>
            <a:pPr marL="228600" lvl="2" algn="just" eaLnBrk="1" hangingPunct="1"/>
            <a:endParaRPr lang="en-US" sz="2000" smtClean="0">
              <a:latin typeface="Times New Roman" pitchFamily="18" charset="0"/>
            </a:endParaRPr>
          </a:p>
        </p:txBody>
      </p:sp>
      <p:sp>
        <p:nvSpPr>
          <p:cNvPr id="44036" name="Text Box 4"/>
          <p:cNvSpPr txBox="1">
            <a:spLocks noChangeArrowheads="1"/>
          </p:cNvSpPr>
          <p:nvPr/>
        </p:nvSpPr>
        <p:spPr bwMode="auto">
          <a:xfrm>
            <a:off x="609600" y="609600"/>
            <a:ext cx="8763000" cy="5508625"/>
          </a:xfrm>
          <a:prstGeom prst="rect">
            <a:avLst/>
          </a:prstGeom>
          <a:noFill/>
          <a:ln>
            <a:noFill/>
          </a:ln>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defRPr/>
            </a:pPr>
            <a:endParaRPr lang="en-GB" sz="2000" b="1" dirty="0" smtClean="0"/>
          </a:p>
          <a:p>
            <a:pPr marL="342900" indent="-342900" algn="just" eaLnBrk="1" hangingPunct="1">
              <a:buFont typeface="Wingdings" pitchFamily="2" charset="2"/>
              <a:buChar char="§"/>
              <a:defRPr/>
            </a:pPr>
            <a:r>
              <a:rPr lang="en-GB" sz="2400" dirty="0" smtClean="0">
                <a:latin typeface="+mn-lt"/>
              </a:rPr>
              <a:t>Much </a:t>
            </a:r>
            <a:r>
              <a:rPr lang="en-GB" sz="2400" dirty="0">
                <a:latin typeface="+mn-lt"/>
              </a:rPr>
              <a:t>of the criticism against major developmental projects including water projects emanate from poor R&amp;R, and therefore, R&amp;R of PAPs should receive due attention and should be done in accordance with the provision of the relevant policies/Acts in force . </a:t>
            </a:r>
            <a:endParaRPr lang="en-IN" sz="2400" dirty="0">
              <a:latin typeface="+mn-lt"/>
            </a:endParaRPr>
          </a:p>
          <a:p>
            <a:pPr algn="just" eaLnBrk="1" hangingPunct="1">
              <a:defRPr/>
            </a:pPr>
            <a:endParaRPr lang="en-GB" sz="1200" dirty="0">
              <a:latin typeface="+mn-lt"/>
            </a:endParaRPr>
          </a:p>
          <a:p>
            <a:pPr marL="342900" indent="-342900" algn="just">
              <a:buFont typeface="Wingdings" pitchFamily="2" charset="2"/>
              <a:buChar char="§"/>
              <a:defRPr/>
            </a:pPr>
            <a:r>
              <a:rPr lang="en-GB" sz="2400" dirty="0">
                <a:latin typeface="+mn-lt"/>
              </a:rPr>
              <a:t>The R&amp;R plan should receive sufficient funds and should be implemented by an independent authority. </a:t>
            </a:r>
            <a:r>
              <a:rPr lang="en-GB" sz="2400" dirty="0" smtClean="0">
                <a:latin typeface="+mn-lt"/>
              </a:rPr>
              <a:t>Implementation </a:t>
            </a:r>
            <a:r>
              <a:rPr lang="en-GB" sz="2400" dirty="0">
                <a:latin typeface="+mn-lt"/>
              </a:rPr>
              <a:t>of R&amp;R should also be monitored and evaluated by an independent agency.</a:t>
            </a:r>
            <a:endParaRPr lang="en-IN" sz="2400" dirty="0">
              <a:latin typeface="+mn-lt"/>
            </a:endParaRPr>
          </a:p>
          <a:p>
            <a:pPr algn="just" eaLnBrk="1" hangingPunct="1">
              <a:defRPr/>
            </a:pPr>
            <a:endParaRPr lang="en-GB" sz="1200" dirty="0">
              <a:latin typeface="+mn-lt"/>
            </a:endParaRPr>
          </a:p>
          <a:p>
            <a:pPr marL="342900" indent="-342900" algn="just">
              <a:buFont typeface="Wingdings" pitchFamily="2" charset="2"/>
              <a:buChar char="§"/>
              <a:defRPr/>
            </a:pPr>
            <a:r>
              <a:rPr lang="en-GB" sz="2400" dirty="0" err="1">
                <a:latin typeface="+mn-lt"/>
              </a:rPr>
              <a:t>Tribals</a:t>
            </a:r>
            <a:r>
              <a:rPr lang="en-GB" sz="2400" dirty="0">
                <a:latin typeface="+mn-lt"/>
              </a:rPr>
              <a:t> must be given special attention.  They should as far as possible be settled in habitats, closer to the ones left behind by them and without breaking their group identity. </a:t>
            </a:r>
            <a:endParaRPr lang="en-IN" sz="2400" dirty="0">
              <a:latin typeface="+mn-lt"/>
            </a:endParaRPr>
          </a:p>
          <a:p>
            <a:pPr algn="just" eaLnBrk="1" hangingPunct="1">
              <a:defRPr/>
            </a:pPr>
            <a:endParaRPr lang="en-GB" sz="20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457200" y="0"/>
            <a:ext cx="9067800" cy="1470025"/>
          </a:xfrm>
        </p:spPr>
        <p:txBody>
          <a:bodyPr/>
          <a:lstStyle/>
          <a:p>
            <a:pPr eaLnBrk="1" hangingPunct="1"/>
            <a:r>
              <a:rPr lang="en-GB" sz="2800" b="1" smtClean="0">
                <a:solidFill>
                  <a:srgbClr val="990033"/>
                </a:solidFill>
                <a:latin typeface="Times New Roman" pitchFamily="18" charset="0"/>
              </a:rPr>
              <a:t>	</a:t>
            </a:r>
            <a:r>
              <a:rPr lang="en-GB" sz="3600" b="1" smtClean="0">
                <a:solidFill>
                  <a:srgbClr val="990033"/>
                </a:solidFill>
              </a:rPr>
              <a:t>Inter-basin Transfers</a:t>
            </a:r>
            <a:r>
              <a:rPr lang="en-GB" sz="2800" b="1" smtClean="0"/>
              <a:t/>
            </a:r>
            <a:br>
              <a:rPr lang="en-GB" sz="2800" b="1" smtClean="0"/>
            </a:br>
            <a:r>
              <a:rPr lang="en-GB" sz="2800" b="1" smtClean="0">
                <a:solidFill>
                  <a:srgbClr val="990033"/>
                </a:solidFill>
                <a:latin typeface="Times New Roman" pitchFamily="18" charset="0"/>
              </a:rPr>
              <a:t> </a:t>
            </a:r>
            <a:r>
              <a:rPr lang="en-US" sz="2800" smtClean="0">
                <a:solidFill>
                  <a:srgbClr val="990033"/>
                </a:solidFill>
                <a:latin typeface="Times New Roman" pitchFamily="18" charset="0"/>
              </a:rPr>
              <a:t> </a:t>
            </a:r>
          </a:p>
        </p:txBody>
      </p:sp>
      <p:sp>
        <p:nvSpPr>
          <p:cNvPr id="37891" name="Rectangle 3"/>
          <p:cNvSpPr>
            <a:spLocks noGrp="1" noChangeArrowheads="1"/>
          </p:cNvSpPr>
          <p:nvPr>
            <p:ph type="subTitle" idx="1"/>
          </p:nvPr>
        </p:nvSpPr>
        <p:spPr>
          <a:xfrm>
            <a:off x="685800" y="1524000"/>
            <a:ext cx="9080500" cy="5029200"/>
          </a:xfrm>
        </p:spPr>
        <p:txBody>
          <a:bodyPr/>
          <a:lstStyle/>
          <a:p>
            <a:pPr marL="114300" lvl="1" algn="just" eaLnBrk="1" hangingPunct="1"/>
            <a:endParaRPr lang="en-GB" sz="2000" smtClean="0">
              <a:latin typeface="Times New Roman" pitchFamily="18" charset="0"/>
            </a:endParaRPr>
          </a:p>
          <a:p>
            <a:pPr marL="114300" lvl="1" algn="just" eaLnBrk="1" hangingPunct="1"/>
            <a:endParaRPr lang="en-GB" sz="2000" b="1" smtClean="0">
              <a:latin typeface="Times New Roman" pitchFamily="18" charset="0"/>
            </a:endParaRPr>
          </a:p>
          <a:p>
            <a:pPr marL="114300" lvl="1" algn="just" eaLnBrk="1" hangingPunct="1"/>
            <a:endParaRPr lang="en-US" sz="2000" smtClean="0">
              <a:latin typeface="Times New Roman" pitchFamily="18" charset="0"/>
            </a:endParaRPr>
          </a:p>
          <a:p>
            <a:pPr marL="228600" lvl="2" algn="just" eaLnBrk="1" hangingPunct="1"/>
            <a:endParaRPr lang="en-US" sz="2000" smtClean="0">
              <a:latin typeface="Times New Roman" pitchFamily="18" charset="0"/>
            </a:endParaRPr>
          </a:p>
        </p:txBody>
      </p:sp>
      <p:sp>
        <p:nvSpPr>
          <p:cNvPr id="44036" name="Text Box 4"/>
          <p:cNvSpPr txBox="1">
            <a:spLocks noChangeArrowheads="1"/>
          </p:cNvSpPr>
          <p:nvPr/>
        </p:nvSpPr>
        <p:spPr bwMode="auto">
          <a:xfrm>
            <a:off x="609600" y="609600"/>
            <a:ext cx="8763000" cy="4708525"/>
          </a:xfrm>
          <a:prstGeom prst="rect">
            <a:avLst/>
          </a:prstGeom>
          <a:noFill/>
          <a:ln>
            <a:noFill/>
          </a:ln>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defRPr/>
            </a:pPr>
            <a:endParaRPr lang="en-GB" sz="2000" b="1" dirty="0" smtClean="0"/>
          </a:p>
          <a:p>
            <a:pPr marL="457200" indent="-457200" algn="just" eaLnBrk="1" hangingPunct="1">
              <a:buFont typeface="Wingdings" pitchFamily="2" charset="2"/>
              <a:buChar char="§"/>
              <a:defRPr/>
            </a:pPr>
            <a:r>
              <a:rPr lang="en-GB" sz="2800" dirty="0" smtClean="0">
                <a:latin typeface="+mn-lt"/>
              </a:rPr>
              <a:t>The approach to inter-basin transfer is that optimal utilization of land and water should first be aimed at, in basins with possible surpluses. </a:t>
            </a:r>
          </a:p>
          <a:p>
            <a:pPr algn="just" eaLnBrk="1" hangingPunct="1">
              <a:defRPr/>
            </a:pPr>
            <a:endParaRPr lang="en-GB" sz="2800" dirty="0">
              <a:latin typeface="+mn-lt"/>
            </a:endParaRPr>
          </a:p>
          <a:p>
            <a:pPr marL="457200" indent="-457200" algn="just">
              <a:buFont typeface="Wingdings" pitchFamily="2" charset="2"/>
              <a:buChar char="§"/>
              <a:defRPr/>
            </a:pPr>
            <a:r>
              <a:rPr lang="en-GB" sz="2800" dirty="0" smtClean="0">
                <a:latin typeface="+mn-lt"/>
              </a:rPr>
              <a:t>Water balance study of the source basin should be undertaken including existing and planning water uses, downstream and interstate requirement, environment needs to decide availability of supply water. Likely impact of climate change may also be considered.</a:t>
            </a:r>
            <a:endParaRPr lang="en-IN" sz="2800" dirty="0" smtClean="0">
              <a:latin typeface="+mn-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457200" y="762000"/>
            <a:ext cx="9067800" cy="1470025"/>
          </a:xfrm>
        </p:spPr>
        <p:txBody>
          <a:bodyPr/>
          <a:lstStyle/>
          <a:p>
            <a:pPr marL="342900" indent="-342900" eaLnBrk="1" hangingPunct="1"/>
            <a:r>
              <a:rPr lang="en-GB" sz="2800" b="1" smtClean="0">
                <a:solidFill>
                  <a:srgbClr val="990033"/>
                </a:solidFill>
                <a:latin typeface="Times New Roman" pitchFamily="18" charset="0"/>
              </a:rPr>
              <a:t>	</a:t>
            </a:r>
            <a:r>
              <a:rPr lang="en-GB" sz="2800" b="1" smtClean="0">
                <a:solidFill>
                  <a:srgbClr val="990033"/>
                </a:solidFill>
              </a:rPr>
              <a:t>Interstate Issues &amp; </a:t>
            </a:r>
            <a:r>
              <a:rPr lang="en-US" sz="2800" b="1" smtClean="0">
                <a:solidFill>
                  <a:srgbClr val="990033"/>
                </a:solidFill>
              </a:rPr>
              <a:t>International Dimensions</a:t>
            </a:r>
            <a:r>
              <a:rPr lang="en-IN" b="1" smtClean="0"/>
              <a:t/>
            </a:r>
            <a:br>
              <a:rPr lang="en-IN" b="1" smtClean="0"/>
            </a:br>
            <a:r>
              <a:rPr lang="en-GB" sz="7200" b="1" smtClean="0"/>
              <a:t/>
            </a:r>
            <a:br>
              <a:rPr lang="en-GB" sz="7200" b="1" smtClean="0"/>
            </a:br>
            <a:r>
              <a:rPr lang="en-GB" sz="7200" b="1" smtClean="0">
                <a:solidFill>
                  <a:srgbClr val="990033"/>
                </a:solidFill>
                <a:latin typeface="Times New Roman" pitchFamily="18" charset="0"/>
              </a:rPr>
              <a:t> </a:t>
            </a:r>
            <a:r>
              <a:rPr lang="en-US" sz="7200" smtClean="0">
                <a:solidFill>
                  <a:srgbClr val="990033"/>
                </a:solidFill>
                <a:latin typeface="Times New Roman" pitchFamily="18" charset="0"/>
              </a:rPr>
              <a:t> </a:t>
            </a:r>
          </a:p>
        </p:txBody>
      </p:sp>
      <p:sp>
        <p:nvSpPr>
          <p:cNvPr id="38915" name="Rectangle 3"/>
          <p:cNvSpPr>
            <a:spLocks noGrp="1" noChangeArrowheads="1"/>
          </p:cNvSpPr>
          <p:nvPr>
            <p:ph type="subTitle" idx="1"/>
          </p:nvPr>
        </p:nvSpPr>
        <p:spPr>
          <a:xfrm>
            <a:off x="685800" y="1524000"/>
            <a:ext cx="9080500" cy="5029200"/>
          </a:xfrm>
        </p:spPr>
        <p:txBody>
          <a:bodyPr/>
          <a:lstStyle/>
          <a:p>
            <a:pPr marL="114300" lvl="1" algn="just" eaLnBrk="1" hangingPunct="1"/>
            <a:endParaRPr lang="en-GB" sz="2000" smtClean="0">
              <a:latin typeface="Times New Roman" pitchFamily="18" charset="0"/>
            </a:endParaRPr>
          </a:p>
          <a:p>
            <a:pPr marL="114300" lvl="1" algn="just" eaLnBrk="1" hangingPunct="1"/>
            <a:endParaRPr lang="en-GB" sz="2000" b="1" smtClean="0">
              <a:latin typeface="Times New Roman" pitchFamily="18" charset="0"/>
            </a:endParaRPr>
          </a:p>
          <a:p>
            <a:pPr marL="114300" lvl="1" algn="just" eaLnBrk="1" hangingPunct="1"/>
            <a:endParaRPr lang="en-US" sz="2000" smtClean="0">
              <a:latin typeface="Times New Roman" pitchFamily="18" charset="0"/>
            </a:endParaRPr>
          </a:p>
          <a:p>
            <a:pPr marL="228600" lvl="2" algn="just" eaLnBrk="1" hangingPunct="1"/>
            <a:endParaRPr lang="en-US" sz="2000" smtClean="0">
              <a:latin typeface="Times New Roman" pitchFamily="18" charset="0"/>
            </a:endParaRPr>
          </a:p>
        </p:txBody>
      </p:sp>
      <p:sp>
        <p:nvSpPr>
          <p:cNvPr id="44036" name="Text Box 4"/>
          <p:cNvSpPr txBox="1">
            <a:spLocks noChangeArrowheads="1"/>
          </p:cNvSpPr>
          <p:nvPr/>
        </p:nvSpPr>
        <p:spPr bwMode="auto">
          <a:xfrm>
            <a:off x="609600" y="609600"/>
            <a:ext cx="8763000" cy="6216650"/>
          </a:xfrm>
          <a:prstGeom prst="rect">
            <a:avLst/>
          </a:prstGeom>
          <a:noFill/>
          <a:ln>
            <a:noFill/>
          </a:ln>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defRPr/>
            </a:pPr>
            <a:endParaRPr lang="en-GB" sz="2000" b="1" dirty="0" smtClean="0"/>
          </a:p>
          <a:p>
            <a:pPr marL="457200" indent="-457200" algn="just" eaLnBrk="1" hangingPunct="1">
              <a:buFont typeface="Wingdings" pitchFamily="2" charset="2"/>
              <a:buChar char="§"/>
              <a:defRPr/>
            </a:pPr>
            <a:r>
              <a:rPr lang="en-GB" sz="2500" dirty="0" smtClean="0">
                <a:latin typeface="+mn-lt"/>
              </a:rPr>
              <a:t>Potential conﬂicting  interests  in  interstate river basins can be overcome through mutual  trust  and  understanding between the States,  appropriate  legal  and  institutional  frameworks,  joint approaches to planning and management, and sharing of the ecological and socio-economic beneﬁts, and related costs. </a:t>
            </a:r>
            <a:endParaRPr lang="en-GB" sz="2500" dirty="0">
              <a:latin typeface="+mn-lt"/>
            </a:endParaRPr>
          </a:p>
          <a:p>
            <a:pPr marL="457200" indent="-457200" algn="just">
              <a:buFont typeface="Wingdings" pitchFamily="2" charset="2"/>
              <a:buChar char="§"/>
              <a:defRPr/>
            </a:pPr>
            <a:r>
              <a:rPr lang="en-GB" sz="2500" dirty="0" smtClean="0">
                <a:latin typeface="+mn-lt"/>
              </a:rPr>
              <a:t>The optimized and integrated development of international rivers calls for cooperation amongst the co-basin countries</a:t>
            </a:r>
          </a:p>
          <a:p>
            <a:pPr marL="457200" indent="-457200" algn="just">
              <a:buFont typeface="Wingdings" pitchFamily="2" charset="2"/>
              <a:buChar char="§"/>
              <a:defRPr/>
            </a:pPr>
            <a:r>
              <a:rPr lang="en-US" sz="2500" dirty="0" smtClean="0">
                <a:latin typeface="+mn-lt"/>
              </a:rPr>
              <a:t>There is a need for a joint water resources development </a:t>
            </a:r>
            <a:r>
              <a:rPr lang="en-US" sz="2500" dirty="0" err="1" smtClean="0">
                <a:latin typeface="+mn-lt"/>
              </a:rPr>
              <a:t>programme</a:t>
            </a:r>
            <a:r>
              <a:rPr lang="en-US" sz="2500" dirty="0" smtClean="0">
                <a:latin typeface="+mn-lt"/>
              </a:rPr>
              <a:t> at basin scale, owned and managed by the riparian countries themselves, in close cooperation with the technical institutions, investment institutions and civil society. </a:t>
            </a:r>
            <a:endParaRPr lang="en-IN" sz="2500" dirty="0" smtClean="0">
              <a:latin typeface="+mn-lt"/>
            </a:endParaRPr>
          </a:p>
          <a:p>
            <a:pPr marL="457200" indent="-457200" algn="just">
              <a:buFont typeface="Wingdings" pitchFamily="2" charset="2"/>
              <a:buChar char="§"/>
              <a:defRPr/>
            </a:pPr>
            <a:endParaRPr lang="en-IN" sz="2800" dirty="0" smtClean="0">
              <a:latin typeface="+mn-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457200" y="990600"/>
            <a:ext cx="9067800" cy="1470025"/>
          </a:xfrm>
        </p:spPr>
        <p:txBody>
          <a:bodyPr/>
          <a:lstStyle/>
          <a:p>
            <a:pPr marL="342900" indent="-342900" eaLnBrk="1" hangingPunct="1">
              <a:defRPr/>
            </a:pPr>
            <a:r>
              <a:rPr lang="en-GB" sz="2800" b="1" dirty="0" smtClean="0">
                <a:solidFill>
                  <a:srgbClr val="990033"/>
                </a:solidFill>
                <a:latin typeface="Times New Roman" pitchFamily="18" charset="0"/>
              </a:rPr>
              <a:t>	</a:t>
            </a:r>
            <a:r>
              <a:rPr lang="en-US" sz="2800" b="1" dirty="0" smtClean="0">
                <a:solidFill>
                  <a:srgbClr val="990033"/>
                </a:solidFill>
                <a:latin typeface="+mn-lt"/>
              </a:rPr>
              <a:t>Information and Knowledge Management</a:t>
            </a:r>
            <a:r>
              <a:rPr lang="en-IN" b="1" dirty="0" smtClean="0"/>
              <a:t/>
            </a:r>
            <a:br>
              <a:rPr lang="en-IN" b="1" dirty="0" smtClean="0"/>
            </a:br>
            <a:r>
              <a:rPr lang="en-GB" sz="7200" b="1" dirty="0" smtClean="0"/>
              <a:t/>
            </a:r>
            <a:br>
              <a:rPr lang="en-GB" sz="7200" b="1" dirty="0" smtClean="0"/>
            </a:br>
            <a:r>
              <a:rPr lang="en-GB" sz="7200" b="1" dirty="0" smtClean="0">
                <a:solidFill>
                  <a:srgbClr val="990033"/>
                </a:solidFill>
                <a:latin typeface="Times New Roman" pitchFamily="18" charset="0"/>
              </a:rPr>
              <a:t> </a:t>
            </a:r>
            <a:r>
              <a:rPr lang="en-US" sz="7200" dirty="0" smtClean="0">
                <a:solidFill>
                  <a:srgbClr val="990033"/>
                </a:solidFill>
                <a:latin typeface="Times New Roman" pitchFamily="18" charset="0"/>
              </a:rPr>
              <a:t> </a:t>
            </a:r>
          </a:p>
        </p:txBody>
      </p:sp>
      <p:sp>
        <p:nvSpPr>
          <p:cNvPr id="39939" name="Rectangle 3"/>
          <p:cNvSpPr>
            <a:spLocks noGrp="1" noChangeArrowheads="1"/>
          </p:cNvSpPr>
          <p:nvPr>
            <p:ph type="subTitle" idx="1"/>
          </p:nvPr>
        </p:nvSpPr>
        <p:spPr>
          <a:xfrm>
            <a:off x="685800" y="1524000"/>
            <a:ext cx="9080500" cy="5029200"/>
          </a:xfrm>
        </p:spPr>
        <p:txBody>
          <a:bodyPr/>
          <a:lstStyle/>
          <a:p>
            <a:pPr marL="114300" lvl="1" algn="just" eaLnBrk="1" hangingPunct="1"/>
            <a:endParaRPr lang="en-GB" sz="2000" smtClean="0">
              <a:latin typeface="Times New Roman" pitchFamily="18" charset="0"/>
            </a:endParaRPr>
          </a:p>
          <a:p>
            <a:pPr marL="114300" lvl="1" algn="just" eaLnBrk="1" hangingPunct="1"/>
            <a:endParaRPr lang="en-GB" sz="2000" b="1" smtClean="0">
              <a:latin typeface="Times New Roman" pitchFamily="18" charset="0"/>
            </a:endParaRPr>
          </a:p>
          <a:p>
            <a:pPr marL="114300" lvl="1" algn="just" eaLnBrk="1" hangingPunct="1"/>
            <a:endParaRPr lang="en-US" sz="2000" smtClean="0">
              <a:latin typeface="Times New Roman" pitchFamily="18" charset="0"/>
            </a:endParaRPr>
          </a:p>
          <a:p>
            <a:pPr marL="228600" lvl="2" algn="just" eaLnBrk="1" hangingPunct="1"/>
            <a:endParaRPr lang="en-US" sz="2000" smtClean="0">
              <a:latin typeface="Times New Roman" pitchFamily="18" charset="0"/>
            </a:endParaRPr>
          </a:p>
        </p:txBody>
      </p:sp>
      <p:sp>
        <p:nvSpPr>
          <p:cNvPr id="44036" name="Text Box 4"/>
          <p:cNvSpPr txBox="1">
            <a:spLocks noChangeArrowheads="1"/>
          </p:cNvSpPr>
          <p:nvPr/>
        </p:nvSpPr>
        <p:spPr bwMode="auto">
          <a:xfrm>
            <a:off x="609600" y="838200"/>
            <a:ext cx="8763000" cy="4708525"/>
          </a:xfrm>
          <a:prstGeom prst="rect">
            <a:avLst/>
          </a:prstGeom>
          <a:noFill/>
          <a:ln>
            <a:noFill/>
          </a:ln>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defRPr/>
            </a:pPr>
            <a:endParaRPr lang="en-GB" sz="2000" b="1" dirty="0" smtClean="0"/>
          </a:p>
          <a:p>
            <a:pPr marL="457200" indent="-457200">
              <a:buFont typeface="Wingdings" pitchFamily="2" charset="2"/>
              <a:buChar char="§"/>
              <a:defRPr/>
            </a:pPr>
            <a:r>
              <a:rPr lang="en-GB" sz="2800" dirty="0" smtClean="0">
                <a:latin typeface="+mn-lt"/>
              </a:rPr>
              <a:t>It is necessary to build systematically a data and information system, scientific in approach and comprehensive in coverage, simultaneously with a system of data exchange and information dissemination  </a:t>
            </a:r>
          </a:p>
          <a:p>
            <a:pPr marL="457200" indent="-457200">
              <a:buFont typeface="Wingdings" pitchFamily="2" charset="2"/>
              <a:buChar char="§"/>
              <a:defRPr/>
            </a:pPr>
            <a:r>
              <a:rPr lang="en-US" sz="2800" dirty="0" smtClean="0">
                <a:latin typeface="+mn-lt"/>
              </a:rPr>
              <a:t>Data should be shared between departments and levels of government freely other than for the costs of data transfer and made accessible to the public consistent with national security requirements.</a:t>
            </a:r>
            <a:endParaRPr lang="en-IN" sz="2800" dirty="0" smtClean="0">
              <a:latin typeface="+mn-lt"/>
            </a:endParaRPr>
          </a:p>
          <a:p>
            <a:pPr marL="457200" indent="-457200" algn="just">
              <a:buFont typeface="Wingdings" pitchFamily="2" charset="2"/>
              <a:buChar char="§"/>
              <a:defRPr/>
            </a:pPr>
            <a:endParaRPr lang="en-IN" sz="2800" dirty="0" smtClean="0">
              <a:latin typeface="+mn-l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1588" y="-228600"/>
            <a:ext cx="9677400" cy="1470025"/>
          </a:xfrm>
        </p:spPr>
        <p:txBody>
          <a:bodyPr/>
          <a:lstStyle/>
          <a:p>
            <a:pPr eaLnBrk="1" hangingPunct="1">
              <a:defRPr/>
            </a:pPr>
            <a:r>
              <a:rPr lang="en-GB" sz="2800" b="1" dirty="0" smtClean="0">
                <a:solidFill>
                  <a:srgbClr val="990033"/>
                </a:solidFill>
                <a:latin typeface="+mn-lt"/>
              </a:rPr>
              <a:t>RESEARCH AND DEVELOPMENT NEEDS</a:t>
            </a:r>
            <a:r>
              <a:rPr lang="en-US" sz="2800" dirty="0" smtClean="0">
                <a:solidFill>
                  <a:srgbClr val="990033"/>
                </a:solidFill>
                <a:latin typeface="+mn-lt"/>
              </a:rPr>
              <a:t> </a:t>
            </a:r>
          </a:p>
        </p:txBody>
      </p:sp>
      <p:sp>
        <p:nvSpPr>
          <p:cNvPr id="40963" name="Rectangle 3"/>
          <p:cNvSpPr>
            <a:spLocks noGrp="1" noChangeArrowheads="1"/>
          </p:cNvSpPr>
          <p:nvPr>
            <p:ph type="subTitle" idx="1"/>
          </p:nvPr>
        </p:nvSpPr>
        <p:spPr>
          <a:xfrm>
            <a:off x="738188" y="762000"/>
            <a:ext cx="9080500" cy="5029200"/>
          </a:xfrm>
        </p:spPr>
        <p:txBody>
          <a:bodyPr/>
          <a:lstStyle/>
          <a:p>
            <a:pPr marL="114300" lvl="1" algn="just" eaLnBrk="1" hangingPunct="1"/>
            <a:endParaRPr lang="en-GB" sz="2000" smtClean="0">
              <a:latin typeface="Times New Roman" pitchFamily="18" charset="0"/>
            </a:endParaRPr>
          </a:p>
          <a:p>
            <a:pPr marL="114300" lvl="1" algn="just" eaLnBrk="1" hangingPunct="1"/>
            <a:endParaRPr lang="en-GB" sz="2000" b="1" smtClean="0">
              <a:latin typeface="Times New Roman" pitchFamily="18" charset="0"/>
            </a:endParaRPr>
          </a:p>
          <a:p>
            <a:pPr marL="114300" lvl="1" algn="just" eaLnBrk="1" hangingPunct="1"/>
            <a:endParaRPr lang="en-US" sz="2000" smtClean="0">
              <a:latin typeface="Times New Roman" pitchFamily="18" charset="0"/>
            </a:endParaRPr>
          </a:p>
          <a:p>
            <a:pPr marL="228600" lvl="2" algn="just" eaLnBrk="1" hangingPunct="1"/>
            <a:endParaRPr lang="en-US" sz="2000" smtClean="0">
              <a:latin typeface="Times New Roman" pitchFamily="18" charset="0"/>
            </a:endParaRPr>
          </a:p>
        </p:txBody>
      </p:sp>
      <p:sp>
        <p:nvSpPr>
          <p:cNvPr id="40964" name="Text Box 4"/>
          <p:cNvSpPr txBox="1">
            <a:spLocks noChangeArrowheads="1"/>
          </p:cNvSpPr>
          <p:nvPr/>
        </p:nvSpPr>
        <p:spPr bwMode="auto">
          <a:xfrm>
            <a:off x="609600" y="914400"/>
            <a:ext cx="8915400" cy="5670550"/>
          </a:xfrm>
          <a:prstGeom prst="rect">
            <a:avLst/>
          </a:prstGeom>
          <a:noFill/>
          <a:ln>
            <a:noFill/>
          </a:ln>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marL="342900" indent="-342900" algn="just" eaLnBrk="1" hangingPunct="1">
              <a:buFont typeface="Wingdings" pitchFamily="2" charset="2"/>
              <a:buChar char="§"/>
              <a:defRPr/>
            </a:pPr>
            <a:r>
              <a:rPr lang="en-GB" sz="2400" dirty="0">
                <a:latin typeface="+mn-lt"/>
              </a:rPr>
              <a:t>Surface water availability studies need to be </a:t>
            </a:r>
            <a:r>
              <a:rPr lang="en-GB" sz="2400" dirty="0" err="1">
                <a:latin typeface="+mn-lt"/>
              </a:rPr>
              <a:t>refirmed</a:t>
            </a:r>
            <a:r>
              <a:rPr lang="en-GB" sz="2400" dirty="0">
                <a:latin typeface="+mn-lt"/>
              </a:rPr>
              <a:t> through the modelling of the hydrological cycle using modern technology like Remote Sensing and GIS </a:t>
            </a:r>
          </a:p>
          <a:p>
            <a:pPr marL="171450" indent="-171450" algn="just" eaLnBrk="1" hangingPunct="1">
              <a:buFont typeface="Wingdings" pitchFamily="2" charset="2"/>
              <a:buChar char="§"/>
              <a:defRPr/>
            </a:pPr>
            <a:endParaRPr lang="en-GB" sz="1050" dirty="0">
              <a:latin typeface="+mn-lt"/>
            </a:endParaRPr>
          </a:p>
          <a:p>
            <a:pPr marL="342900" indent="-342900" algn="just" eaLnBrk="1" hangingPunct="1">
              <a:buFont typeface="Wingdings" pitchFamily="2" charset="2"/>
              <a:buChar char="§"/>
              <a:defRPr/>
            </a:pPr>
            <a:r>
              <a:rPr lang="en-GB" sz="2400" dirty="0">
                <a:latin typeface="+mn-lt"/>
              </a:rPr>
              <a:t>Research and Development should be closely linked with the needs of the water resources managers and users</a:t>
            </a:r>
          </a:p>
          <a:p>
            <a:pPr marL="171450" indent="-171450" algn="just" eaLnBrk="1" hangingPunct="1">
              <a:buFont typeface="Wingdings" pitchFamily="2" charset="2"/>
              <a:buChar char="§"/>
              <a:defRPr/>
            </a:pPr>
            <a:endParaRPr lang="en-GB" sz="1100" dirty="0">
              <a:latin typeface="+mn-lt"/>
            </a:endParaRPr>
          </a:p>
          <a:p>
            <a:pPr marL="342900" indent="-342900" algn="just" eaLnBrk="1" hangingPunct="1">
              <a:buFont typeface="Wingdings" pitchFamily="2" charset="2"/>
              <a:buChar char="§"/>
              <a:defRPr/>
            </a:pPr>
            <a:r>
              <a:rPr lang="en-GB" sz="2400" dirty="0">
                <a:latin typeface="+mn-lt"/>
              </a:rPr>
              <a:t>More research effort needs to be directed towards environmental, legal, socio-economic aspects of irrigation and water resources development and management in general</a:t>
            </a:r>
          </a:p>
          <a:p>
            <a:pPr marL="171450" indent="-171450" algn="just" eaLnBrk="1" hangingPunct="1">
              <a:buFont typeface="Wingdings" pitchFamily="2" charset="2"/>
              <a:buChar char="§"/>
              <a:defRPr/>
            </a:pPr>
            <a:endParaRPr lang="en-GB" sz="1050" dirty="0">
              <a:latin typeface="+mn-lt"/>
            </a:endParaRPr>
          </a:p>
          <a:p>
            <a:pPr marL="342900" indent="-342900" algn="just" eaLnBrk="1" hangingPunct="1">
              <a:buFont typeface="Wingdings" pitchFamily="2" charset="2"/>
              <a:buChar char="§"/>
              <a:defRPr/>
            </a:pPr>
            <a:r>
              <a:rPr lang="en-GB" sz="2400" dirty="0">
                <a:latin typeface="+mn-lt"/>
              </a:rPr>
              <a:t>There are several fields where further research is needed for technological innovations such as in environmental flows, sedimentation studies, river morphology, forest hydrology, designs and model studies for specific structures, construction technologies, new materials etc. </a:t>
            </a:r>
            <a:endParaRPr lang="en-US" sz="2400" dirty="0">
              <a:latin typeface="+mn-lt"/>
            </a:endParaRPr>
          </a:p>
          <a:p>
            <a:pPr marL="171450" indent="-171450" algn="just" eaLnBrk="1" hangingPunct="1">
              <a:buFont typeface="Wingdings" pitchFamily="2" charset="2"/>
              <a:buChar char="§"/>
              <a:defRPr/>
            </a:pPr>
            <a:endParaRPr lang="en-GB" sz="11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8534400" cy="6986588"/>
          </a:xfrm>
          <a:prstGeom prst="rect">
            <a:avLst/>
          </a:prstGeom>
        </p:spPr>
        <p:txBody>
          <a:bodyPr>
            <a:spAutoFit/>
          </a:bodyPr>
          <a:lstStyle/>
          <a:p>
            <a:pPr algn="ctr">
              <a:defRPr/>
            </a:pPr>
            <a:r>
              <a:rPr lang="en-US" sz="3200" b="1" dirty="0">
                <a:solidFill>
                  <a:srgbClr val="990033"/>
                </a:solidFill>
              </a:rPr>
              <a:t>INTRODUCTION</a:t>
            </a:r>
            <a:r>
              <a:rPr lang="en-GB" sz="3200" b="1" dirty="0">
                <a:solidFill>
                  <a:srgbClr val="990033"/>
                </a:solidFill>
              </a:rPr>
              <a:t>(</a:t>
            </a:r>
            <a:r>
              <a:rPr lang="en-GB" sz="3200" b="1" dirty="0" err="1">
                <a:solidFill>
                  <a:srgbClr val="990033"/>
                </a:solidFill>
              </a:rPr>
              <a:t>Contd</a:t>
            </a:r>
            <a:r>
              <a:rPr lang="en-GB" sz="3200" b="1" dirty="0">
                <a:solidFill>
                  <a:srgbClr val="990033"/>
                </a:solidFill>
              </a:rPr>
              <a:t>)</a:t>
            </a:r>
            <a:endParaRPr lang="en-US" sz="3200" b="1" dirty="0">
              <a:solidFill>
                <a:srgbClr val="990033"/>
              </a:solidFill>
            </a:endParaRPr>
          </a:p>
          <a:p>
            <a:pPr algn="ctr">
              <a:defRPr/>
            </a:pPr>
            <a:endParaRPr lang="en-US" sz="3200" b="1" dirty="0">
              <a:solidFill>
                <a:srgbClr val="990033"/>
              </a:solidFill>
            </a:endParaRPr>
          </a:p>
          <a:p>
            <a:pPr marL="342900" indent="-342900" algn="just">
              <a:buFont typeface="Wingdings" pitchFamily="2" charset="2"/>
              <a:buChar char="§"/>
              <a:defRPr/>
            </a:pPr>
            <a:r>
              <a:rPr lang="en-US" sz="2400" dirty="0">
                <a:latin typeface="+mn-lt"/>
              </a:rPr>
              <a:t>The path towards water  security  requires  trade-offs to maintain a proper balance between meeting various sectors’ needs, and establishing  adaptable  governance  mechanisms to cope with evolving environmental, economical  and  social  circumstances.  </a:t>
            </a:r>
          </a:p>
          <a:p>
            <a:pPr marL="342900" indent="-342900" algn="just">
              <a:buFont typeface="Wingdings" pitchFamily="2" charset="2"/>
              <a:buChar char="§"/>
              <a:defRPr/>
            </a:pPr>
            <a:r>
              <a:rPr lang="en-US" sz="2400" dirty="0">
                <a:latin typeface="+mn-lt"/>
              </a:rPr>
              <a:t>Well-developed, well-tested, scientiﬁcally robust, socially acceptable and economically viable approaches to implement IWRM at the river basin level are still not widely available. </a:t>
            </a:r>
          </a:p>
          <a:p>
            <a:pPr marL="342900" indent="-342900" algn="just">
              <a:buFont typeface="Wingdings" pitchFamily="2" charset="2"/>
              <a:buChar char="§"/>
              <a:defRPr/>
            </a:pPr>
            <a:r>
              <a:rPr lang="en-US" sz="2400" dirty="0">
                <a:latin typeface="+mn-lt"/>
              </a:rPr>
              <a:t>IWRM strives for effective and reliable delivery of water services by coordinating and balancing the various water-using sectors – this is an important part of sustainable water management.</a:t>
            </a:r>
            <a:endParaRPr lang="en-IN" sz="2400" dirty="0">
              <a:latin typeface="+mn-lt"/>
            </a:endParaRPr>
          </a:p>
          <a:p>
            <a:pPr marL="342900" indent="-342900" algn="just">
              <a:buFont typeface="Wingdings" pitchFamily="2" charset="2"/>
              <a:buChar char="§"/>
              <a:defRPr/>
            </a:pPr>
            <a:endParaRPr lang="en-IN" sz="2400" dirty="0">
              <a:latin typeface="+mn-lt"/>
            </a:endParaRPr>
          </a:p>
          <a:p>
            <a:pPr marL="342900" indent="-342900" algn="just">
              <a:buFont typeface="Wingdings" pitchFamily="2" charset="2"/>
              <a:buChar char="§"/>
              <a:defRPr/>
            </a:pPr>
            <a:endParaRPr lang="en-GB" sz="2400" dirty="0">
              <a:latin typeface="+mn-lt"/>
            </a:endParaRPr>
          </a:p>
          <a:p>
            <a:pPr marL="342900" indent="-342900" algn="just">
              <a:buFont typeface="Wingdings" pitchFamily="2" charset="2"/>
              <a:buChar char="§"/>
              <a:defRPr/>
            </a:pPr>
            <a:endParaRPr lang="en-IN" sz="2400" dirty="0">
              <a:latin typeface="+mn-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1588" y="-228600"/>
            <a:ext cx="9677400" cy="1470025"/>
          </a:xfrm>
        </p:spPr>
        <p:txBody>
          <a:bodyPr/>
          <a:lstStyle/>
          <a:p>
            <a:pPr eaLnBrk="1" hangingPunct="1">
              <a:defRPr/>
            </a:pPr>
            <a:r>
              <a:rPr lang="en-GB" sz="2800" b="1" dirty="0" smtClean="0">
                <a:solidFill>
                  <a:srgbClr val="990033"/>
                </a:solidFill>
                <a:latin typeface="+mn-lt"/>
              </a:rPr>
              <a:t>RESEARCH AND DEVELOPMENT NEEDS(</a:t>
            </a:r>
            <a:r>
              <a:rPr lang="en-GB" sz="2800" b="1" dirty="0" err="1" smtClean="0">
                <a:solidFill>
                  <a:srgbClr val="990033"/>
                </a:solidFill>
                <a:latin typeface="+mn-lt"/>
              </a:rPr>
              <a:t>Contd</a:t>
            </a:r>
            <a:r>
              <a:rPr lang="en-GB" sz="2800" b="1" dirty="0" smtClean="0">
                <a:solidFill>
                  <a:srgbClr val="990033"/>
                </a:solidFill>
                <a:latin typeface="+mn-lt"/>
              </a:rPr>
              <a:t>)</a:t>
            </a:r>
            <a:r>
              <a:rPr lang="en-US" sz="2800" dirty="0" smtClean="0">
                <a:solidFill>
                  <a:srgbClr val="990033"/>
                </a:solidFill>
                <a:latin typeface="+mn-lt"/>
              </a:rPr>
              <a:t> </a:t>
            </a:r>
          </a:p>
        </p:txBody>
      </p:sp>
      <p:sp>
        <p:nvSpPr>
          <p:cNvPr id="41987" name="Rectangle 3"/>
          <p:cNvSpPr>
            <a:spLocks noGrp="1" noChangeArrowheads="1"/>
          </p:cNvSpPr>
          <p:nvPr>
            <p:ph type="subTitle" idx="1"/>
          </p:nvPr>
        </p:nvSpPr>
        <p:spPr>
          <a:xfrm>
            <a:off x="738188" y="762000"/>
            <a:ext cx="9080500" cy="5029200"/>
          </a:xfrm>
        </p:spPr>
        <p:txBody>
          <a:bodyPr/>
          <a:lstStyle/>
          <a:p>
            <a:pPr marL="114300" lvl="1" algn="just" eaLnBrk="1" hangingPunct="1"/>
            <a:endParaRPr lang="en-GB" sz="2000" smtClean="0">
              <a:latin typeface="Times New Roman" pitchFamily="18" charset="0"/>
            </a:endParaRPr>
          </a:p>
          <a:p>
            <a:pPr marL="114300" lvl="1" algn="just" eaLnBrk="1" hangingPunct="1"/>
            <a:endParaRPr lang="en-GB" sz="2000" b="1" smtClean="0">
              <a:latin typeface="Times New Roman" pitchFamily="18" charset="0"/>
            </a:endParaRPr>
          </a:p>
          <a:p>
            <a:pPr marL="114300" lvl="1" algn="just" eaLnBrk="1" hangingPunct="1"/>
            <a:endParaRPr lang="en-US" sz="2000" smtClean="0">
              <a:latin typeface="Times New Roman" pitchFamily="18" charset="0"/>
            </a:endParaRPr>
          </a:p>
          <a:p>
            <a:pPr marL="228600" lvl="2" algn="just" eaLnBrk="1" hangingPunct="1"/>
            <a:endParaRPr lang="en-US" sz="2000" smtClean="0">
              <a:latin typeface="Times New Roman" pitchFamily="18" charset="0"/>
            </a:endParaRPr>
          </a:p>
        </p:txBody>
      </p:sp>
      <p:sp>
        <p:nvSpPr>
          <p:cNvPr id="41988" name="Text Box 4"/>
          <p:cNvSpPr txBox="1">
            <a:spLocks noChangeArrowheads="1"/>
          </p:cNvSpPr>
          <p:nvPr/>
        </p:nvSpPr>
        <p:spPr bwMode="auto">
          <a:xfrm>
            <a:off x="762000" y="990600"/>
            <a:ext cx="8763000" cy="5678488"/>
          </a:xfrm>
          <a:prstGeom prst="rect">
            <a:avLst/>
          </a:prstGeom>
          <a:noFill/>
          <a:ln>
            <a:noFill/>
          </a:ln>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defRPr/>
            </a:pPr>
            <a:endParaRPr lang="en-GB" sz="1100" dirty="0" smtClean="0"/>
          </a:p>
          <a:p>
            <a:pPr marL="457200" indent="-457200" algn="just" eaLnBrk="1" hangingPunct="1">
              <a:buFont typeface="Wingdings" pitchFamily="2" charset="2"/>
              <a:buChar char="§"/>
              <a:defRPr/>
            </a:pPr>
            <a:r>
              <a:rPr lang="en-GB" sz="2600" dirty="0">
                <a:latin typeface="+mn-lt"/>
              </a:rPr>
              <a:t>It is extremely important that all research results are properly documented and published</a:t>
            </a:r>
          </a:p>
          <a:p>
            <a:pPr marL="457200" indent="-457200" algn="just" eaLnBrk="1" hangingPunct="1">
              <a:buFont typeface="Wingdings" pitchFamily="2" charset="2"/>
              <a:buChar char="§"/>
              <a:defRPr/>
            </a:pPr>
            <a:endParaRPr lang="en-GB" sz="2600" dirty="0">
              <a:latin typeface="+mn-lt"/>
            </a:endParaRPr>
          </a:p>
          <a:p>
            <a:pPr marL="457200" indent="-457200" algn="just" eaLnBrk="1" hangingPunct="1">
              <a:buFont typeface="Wingdings" pitchFamily="2" charset="2"/>
              <a:buChar char="§"/>
              <a:defRPr/>
            </a:pPr>
            <a:r>
              <a:rPr lang="en-GB" sz="2600" dirty="0">
                <a:latin typeface="+mn-lt"/>
              </a:rPr>
              <a:t>Benchmarking and performance evaluation of the projects should be given due importance for increasing the performance of existing and future projects</a:t>
            </a:r>
          </a:p>
          <a:p>
            <a:pPr marL="457200" indent="-457200" algn="just" eaLnBrk="1" hangingPunct="1">
              <a:buFont typeface="Wingdings" pitchFamily="2" charset="2"/>
              <a:buChar char="§"/>
              <a:defRPr/>
            </a:pPr>
            <a:endParaRPr lang="en-GB" sz="2600" dirty="0">
              <a:latin typeface="+mn-lt"/>
            </a:endParaRPr>
          </a:p>
          <a:p>
            <a:pPr marL="457200" indent="-457200" algn="just" eaLnBrk="1" hangingPunct="1">
              <a:buFont typeface="Wingdings" pitchFamily="2" charset="2"/>
              <a:buChar char="§"/>
              <a:defRPr/>
            </a:pPr>
            <a:r>
              <a:rPr lang="en-GB" sz="2600" dirty="0">
                <a:latin typeface="+mn-lt"/>
              </a:rPr>
              <a:t>Most of the big States have got institutions for research such as Irrigation Research institutes and WALMIs.  These need to be made autonomous organisations in order to ensure the continuity of the persons and to give them flexibility in their functions</a:t>
            </a:r>
          </a:p>
          <a:p>
            <a:pPr algn="just" eaLnBrk="1" hangingPunct="1">
              <a:defRPr/>
            </a:pPr>
            <a:endParaRPr lang="en-GB" sz="2000" dirty="0" smtClean="0"/>
          </a:p>
          <a:p>
            <a:pPr algn="just" eaLnBrk="1" hangingPunct="1">
              <a:defRPr/>
            </a:pPr>
            <a:endParaRPr lang="en-GB" sz="20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381000" y="304800"/>
            <a:ext cx="9080500" cy="5029200"/>
          </a:xfrm>
        </p:spPr>
        <p:txBody>
          <a:bodyPr/>
          <a:lstStyle/>
          <a:p>
            <a:pPr marL="338138" indent="3175" eaLnBrk="1" hangingPunct="1">
              <a:lnSpc>
                <a:spcPct val="80000"/>
              </a:lnSpc>
              <a:defRPr/>
            </a:pPr>
            <a:r>
              <a:rPr lang="en-GB" sz="2400" b="1" dirty="0" smtClean="0">
                <a:solidFill>
                  <a:srgbClr val="990033"/>
                </a:solidFill>
              </a:rPr>
              <a:t>Draft Guidelines on ‘Integrated Water Resources Development and Management’ are based on</a:t>
            </a:r>
          </a:p>
          <a:p>
            <a:pPr marL="338138" indent="3175" algn="just" eaLnBrk="1" hangingPunct="1">
              <a:lnSpc>
                <a:spcPct val="80000"/>
              </a:lnSpc>
              <a:defRPr/>
            </a:pPr>
            <a:endParaRPr lang="en-GB" sz="2000" b="1" dirty="0" smtClean="0"/>
          </a:p>
          <a:p>
            <a:pPr marL="338138" algn="just" eaLnBrk="1" hangingPunct="1">
              <a:lnSpc>
                <a:spcPct val="80000"/>
              </a:lnSpc>
              <a:defRPr/>
            </a:pPr>
            <a:endParaRPr lang="en-GB" sz="100" dirty="0" smtClean="0">
              <a:latin typeface="Times New Roman" pitchFamily="18" charset="0"/>
            </a:endParaRPr>
          </a:p>
          <a:p>
            <a:pPr marL="338138" indent="3175" algn="just" eaLnBrk="1" hangingPunct="1">
              <a:lnSpc>
                <a:spcPct val="80000"/>
              </a:lnSpc>
              <a:buFontTx/>
              <a:buChar char="•"/>
              <a:defRPr/>
            </a:pPr>
            <a:r>
              <a:rPr lang="en-GB" sz="2000" dirty="0" smtClean="0"/>
              <a:t>National Water Policy,2012</a:t>
            </a:r>
          </a:p>
          <a:p>
            <a:pPr marL="338138" indent="3175" algn="just" eaLnBrk="1" hangingPunct="1">
              <a:lnSpc>
                <a:spcPct val="80000"/>
              </a:lnSpc>
              <a:buFontTx/>
              <a:buChar char="•"/>
              <a:defRPr/>
            </a:pPr>
            <a:endParaRPr lang="en-GB" sz="2000" dirty="0"/>
          </a:p>
          <a:p>
            <a:pPr marL="338138" indent="3175" algn="just" eaLnBrk="1" hangingPunct="1">
              <a:lnSpc>
                <a:spcPct val="80000"/>
              </a:lnSpc>
              <a:buFontTx/>
              <a:buChar char="•"/>
              <a:defRPr/>
            </a:pPr>
            <a:r>
              <a:rPr lang="en-GB" sz="2000" dirty="0" smtClean="0"/>
              <a:t>UNESCO  Guidelines on IWRM</a:t>
            </a:r>
          </a:p>
          <a:p>
            <a:pPr marL="338138" indent="3175" algn="just" eaLnBrk="1" hangingPunct="1">
              <a:lnSpc>
                <a:spcPct val="80000"/>
              </a:lnSpc>
              <a:buFontTx/>
              <a:buChar char="•"/>
              <a:defRPr/>
            </a:pPr>
            <a:endParaRPr lang="en-GB" sz="2000" dirty="0" smtClean="0"/>
          </a:p>
          <a:p>
            <a:pPr marL="338138" indent="3175" algn="just" eaLnBrk="1" hangingPunct="1">
              <a:lnSpc>
                <a:spcPct val="80000"/>
              </a:lnSpc>
              <a:buFontTx/>
              <a:buChar char="•"/>
              <a:defRPr/>
            </a:pPr>
            <a:r>
              <a:rPr lang="en-GB" sz="2000" dirty="0" smtClean="0"/>
              <a:t>IWRM and Basin Management Theme (Final Statement) available on </a:t>
            </a:r>
            <a:r>
              <a:rPr lang="en-GB" sz="2000" dirty="0" smtClean="0">
                <a:hlinkClick r:id="rId2"/>
              </a:rPr>
              <a:t>www.riob.org/wwf/iwrm basin.pdf</a:t>
            </a:r>
            <a:endParaRPr lang="en-GB" sz="2000" dirty="0" smtClean="0"/>
          </a:p>
          <a:p>
            <a:pPr marL="338138" indent="3175" algn="just" eaLnBrk="1" hangingPunct="1">
              <a:lnSpc>
                <a:spcPct val="80000"/>
              </a:lnSpc>
              <a:buFontTx/>
              <a:buChar char="•"/>
              <a:defRPr/>
            </a:pPr>
            <a:endParaRPr lang="en-GB" sz="2000" dirty="0" smtClean="0"/>
          </a:p>
          <a:p>
            <a:pPr marL="338138" indent="3175" algn="just" eaLnBrk="1" hangingPunct="1">
              <a:lnSpc>
                <a:spcPct val="80000"/>
              </a:lnSpc>
              <a:buFontTx/>
              <a:buChar char="•"/>
              <a:defRPr/>
            </a:pPr>
            <a:r>
              <a:rPr lang="en-GB" sz="2000" dirty="0" smtClean="0"/>
              <a:t>Three Pillars of IWRM available on </a:t>
            </a:r>
            <a:r>
              <a:rPr lang="en-GB" sz="2000" dirty="0" smtClean="0">
                <a:hlinkClick r:id="rId3"/>
              </a:rPr>
              <a:t>www.usf.uni-osnabrueck.de/projects/newater/downloads/newater_rs03.pdf</a:t>
            </a:r>
            <a:endParaRPr lang="en-GB" sz="2000" dirty="0" smtClean="0"/>
          </a:p>
          <a:p>
            <a:pPr marL="338138" indent="3175" algn="just" eaLnBrk="1" hangingPunct="1">
              <a:lnSpc>
                <a:spcPct val="80000"/>
              </a:lnSpc>
              <a:buFontTx/>
              <a:buChar char="•"/>
              <a:defRPr/>
            </a:pPr>
            <a:endParaRPr lang="en-GB" sz="2000" dirty="0" smtClean="0"/>
          </a:p>
          <a:p>
            <a:pPr marL="338138" indent="3175" algn="just" eaLnBrk="1" hangingPunct="1">
              <a:lnSpc>
                <a:spcPct val="80000"/>
              </a:lnSpc>
              <a:buFontTx/>
              <a:buChar char="•"/>
              <a:defRPr/>
            </a:pPr>
            <a:r>
              <a:rPr lang="en-GB" sz="2000" dirty="0" smtClean="0"/>
              <a:t>Guidelines for Preparation of River Basin Master Plan – CWC Publication</a:t>
            </a:r>
          </a:p>
          <a:p>
            <a:pPr marL="338138" indent="3175" algn="just" eaLnBrk="1" hangingPunct="1">
              <a:lnSpc>
                <a:spcPct val="80000"/>
              </a:lnSpc>
              <a:buFontTx/>
              <a:buChar char="•"/>
              <a:defRPr/>
            </a:pPr>
            <a:endParaRPr lang="en-GB" sz="2000" dirty="0" smtClean="0"/>
          </a:p>
          <a:p>
            <a:pPr marL="338138" indent="3175" algn="just" eaLnBrk="1" hangingPunct="1">
              <a:lnSpc>
                <a:spcPct val="80000"/>
              </a:lnSpc>
              <a:buFontTx/>
              <a:buChar char="•"/>
              <a:defRPr/>
            </a:pPr>
            <a:r>
              <a:rPr lang="en-GB" sz="2000" dirty="0" smtClean="0"/>
              <a:t>Summary of Recommendations in NCIWRD report (1999)</a:t>
            </a:r>
          </a:p>
          <a:p>
            <a:pPr marL="338138" indent="3175" algn="just" eaLnBrk="1" hangingPunct="1">
              <a:lnSpc>
                <a:spcPct val="80000"/>
              </a:lnSpc>
              <a:buFontTx/>
              <a:buChar char="•"/>
              <a:defRPr/>
            </a:pPr>
            <a:endParaRPr lang="en-US" sz="2000" dirty="0" smtClean="0"/>
          </a:p>
          <a:p>
            <a:pPr marL="338138" indent="3175" algn="just" eaLnBrk="1" hangingPunct="1">
              <a:lnSpc>
                <a:spcPct val="80000"/>
              </a:lnSpc>
              <a:buFontTx/>
              <a:buChar char="•"/>
              <a:defRPr/>
            </a:pPr>
            <a:r>
              <a:rPr lang="en-US" sz="2000" dirty="0" smtClean="0"/>
              <a:t>Report of Standing Sub-Committee for ‘Assessment of Availability and Requirement of Water for Diverse Uses in the Country’ – CWC Publication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762000" y="2438400"/>
            <a:ext cx="8420100" cy="1470025"/>
          </a:xfrm>
        </p:spPr>
        <p:txBody>
          <a:bodyPr/>
          <a:lstStyle/>
          <a:p>
            <a:pPr eaLnBrk="1" hangingPunct="1"/>
            <a:r>
              <a:rPr lang="en-US" sz="6000" b="1" smtClean="0">
                <a:solidFill>
                  <a:srgbClr val="990033"/>
                </a:solidFill>
              </a:rPr>
              <a:t>THANK    YOU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9601200" cy="2586038"/>
          </a:xfrm>
          <a:prstGeom prst="rect">
            <a:avLst/>
          </a:prstGeom>
        </p:spPr>
        <p:txBody>
          <a:bodyPr>
            <a:spAutoFit/>
          </a:bodyPr>
          <a:lstStyle/>
          <a:p>
            <a:pPr algn="ctr">
              <a:defRPr/>
            </a:pPr>
            <a:r>
              <a:rPr lang="en-US" sz="3200" b="1" dirty="0">
                <a:solidFill>
                  <a:srgbClr val="990033"/>
                </a:solidFill>
              </a:rPr>
              <a:t>INTRODUCTION</a:t>
            </a:r>
            <a:r>
              <a:rPr lang="en-GB" sz="3200" b="1" dirty="0">
                <a:solidFill>
                  <a:srgbClr val="990033"/>
                </a:solidFill>
              </a:rPr>
              <a:t>(</a:t>
            </a:r>
            <a:r>
              <a:rPr lang="en-GB" sz="3200" b="1" dirty="0" err="1">
                <a:solidFill>
                  <a:srgbClr val="990033"/>
                </a:solidFill>
              </a:rPr>
              <a:t>Contd</a:t>
            </a:r>
            <a:r>
              <a:rPr lang="en-GB" sz="3200" b="1" dirty="0">
                <a:solidFill>
                  <a:srgbClr val="990033"/>
                </a:solidFill>
              </a:rPr>
              <a:t>)</a:t>
            </a:r>
            <a:endParaRPr lang="en-US" sz="3200" b="1" dirty="0">
              <a:solidFill>
                <a:srgbClr val="990033"/>
              </a:solidFill>
            </a:endParaRPr>
          </a:p>
          <a:p>
            <a:pPr algn="ctr">
              <a:defRPr/>
            </a:pPr>
            <a:endParaRPr lang="en-US" sz="2600" dirty="0"/>
          </a:p>
          <a:p>
            <a:pPr algn="ctr">
              <a:defRPr/>
            </a:pPr>
            <a:r>
              <a:rPr lang="en-US" sz="2800" dirty="0"/>
              <a:t>Various components involving IWRM and their interaction </a:t>
            </a:r>
            <a:endParaRPr lang="en-US" sz="2800" b="1" dirty="0">
              <a:solidFill>
                <a:srgbClr val="990033"/>
              </a:solidFill>
            </a:endParaRPr>
          </a:p>
          <a:p>
            <a:pPr algn="just">
              <a:defRPr/>
            </a:pPr>
            <a:endParaRPr lang="en-IN" sz="2800" dirty="0">
              <a:latin typeface="+mn-lt"/>
            </a:endParaRPr>
          </a:p>
          <a:p>
            <a:pPr marL="342900" indent="-342900" algn="just">
              <a:buFont typeface="Wingdings" pitchFamily="2" charset="2"/>
              <a:buChar char="§"/>
              <a:defRPr/>
            </a:pPr>
            <a:endParaRPr lang="en-GB" sz="2400" dirty="0">
              <a:latin typeface="+mn-lt"/>
            </a:endParaRPr>
          </a:p>
          <a:p>
            <a:pPr marL="342900" indent="-342900" algn="just">
              <a:buFont typeface="Wingdings" pitchFamily="2" charset="2"/>
              <a:buChar char="§"/>
              <a:defRPr/>
            </a:pPr>
            <a:endParaRPr lang="en-IN" sz="2400" dirty="0">
              <a:latin typeface="+mn-lt"/>
            </a:endParaRPr>
          </a:p>
        </p:txBody>
      </p:sp>
      <p:pic>
        <p:nvPicPr>
          <p:cNvPr id="6147" name="Picture 2"/>
          <p:cNvPicPr>
            <a:picLocks noChangeAspect="1" noChangeArrowheads="1"/>
          </p:cNvPicPr>
          <p:nvPr/>
        </p:nvPicPr>
        <p:blipFill>
          <a:blip r:embed="rId2" cstate="print"/>
          <a:srcRect/>
          <a:stretch>
            <a:fillRect/>
          </a:stretch>
        </p:blipFill>
        <p:spPr bwMode="auto">
          <a:xfrm>
            <a:off x="1828800" y="2438400"/>
            <a:ext cx="5943600" cy="2855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1143000" y="533400"/>
            <a:ext cx="7391400" cy="4586288"/>
          </a:xfrm>
          <a:prstGeom prst="rect">
            <a:avLst/>
          </a:prstGeom>
          <a:noFill/>
          <a:ln>
            <a:noFill/>
          </a:ln>
          <a:extLst/>
        </p:spPr>
        <p:txBody>
          <a:bodyPr>
            <a:spAutoFit/>
          </a:bodyPr>
          <a:lstStyle/>
          <a:p>
            <a:pPr algn="ctr">
              <a:defRPr/>
            </a:pPr>
            <a:r>
              <a:rPr lang="en-IN" sz="3200" dirty="0">
                <a:solidFill>
                  <a:srgbClr val="FF0000"/>
                </a:solidFill>
                <a:latin typeface="+mn-lt"/>
              </a:rPr>
              <a:t>What Is IWRM? </a:t>
            </a:r>
          </a:p>
          <a:p>
            <a:pPr>
              <a:defRPr/>
            </a:pPr>
            <a:endParaRPr lang="en-IN" dirty="0">
              <a:solidFill>
                <a:srgbClr val="000000"/>
              </a:solidFill>
            </a:endParaRPr>
          </a:p>
          <a:p>
            <a:pPr algn="just">
              <a:defRPr/>
            </a:pPr>
            <a:r>
              <a:rPr lang="en-US" sz="2800" dirty="0">
                <a:solidFill>
                  <a:srgbClr val="000000"/>
                </a:solidFill>
                <a:latin typeface="+mn-lt"/>
              </a:rPr>
              <a:t>“ IWRM is a process which promotes the coordinated development and management of land, water and related resources in order to maximize the resultant economic and social welfare in an equitable manner without compromising the sustainability of vital ecosystems .” </a:t>
            </a:r>
          </a:p>
          <a:p>
            <a:pPr>
              <a:defRPr/>
            </a:pPr>
            <a:endParaRPr lang="en-IN" dirty="0">
              <a:solidFill>
                <a:srgbClr val="000000"/>
              </a:solidFill>
              <a:latin typeface="+mn-lt"/>
            </a:endParaRPr>
          </a:p>
          <a:p>
            <a:pPr>
              <a:defRPr/>
            </a:pPr>
            <a:r>
              <a:rPr lang="en-IN" sz="2800" dirty="0">
                <a:solidFill>
                  <a:srgbClr val="000000"/>
                </a:solidFill>
                <a:latin typeface="+mn-lt"/>
              </a:rPr>
              <a:t>--- Global Water Partnership (GWP-2000) </a:t>
            </a:r>
            <a:endParaRPr lang="en-IN" sz="28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742950" y="0"/>
            <a:ext cx="8420100" cy="1470025"/>
          </a:xfrm>
        </p:spPr>
        <p:txBody>
          <a:bodyPr/>
          <a:lstStyle/>
          <a:p>
            <a:pPr eaLnBrk="1" hangingPunct="1"/>
            <a:r>
              <a:rPr lang="en-GB" sz="3200" b="1" smtClean="0">
                <a:solidFill>
                  <a:srgbClr val="990033"/>
                </a:solidFill>
                <a:latin typeface="Times New Roman" pitchFamily="18" charset="0"/>
              </a:rPr>
              <a:t>National Water Policy on IWRM</a:t>
            </a:r>
            <a:endParaRPr lang="en-US" sz="3200" b="1" smtClean="0">
              <a:solidFill>
                <a:srgbClr val="990033"/>
              </a:solidFill>
              <a:latin typeface="Times New Roman" pitchFamily="18" charset="0"/>
            </a:endParaRPr>
          </a:p>
        </p:txBody>
      </p:sp>
      <p:sp>
        <p:nvSpPr>
          <p:cNvPr id="8195" name="Rectangle 3"/>
          <p:cNvSpPr>
            <a:spLocks noGrp="1" noChangeArrowheads="1"/>
          </p:cNvSpPr>
          <p:nvPr>
            <p:ph type="subTitle" idx="1"/>
          </p:nvPr>
        </p:nvSpPr>
        <p:spPr>
          <a:xfrm>
            <a:off x="381000" y="1219200"/>
            <a:ext cx="9080500" cy="5029200"/>
          </a:xfrm>
        </p:spPr>
        <p:txBody>
          <a:bodyPr/>
          <a:lstStyle/>
          <a:p>
            <a:pPr algn="just" eaLnBrk="1" hangingPunct="1"/>
            <a:r>
              <a:rPr lang="en-US" sz="2800" smtClean="0">
                <a:latin typeface="Times New Roman" pitchFamily="18" charset="0"/>
              </a:rPr>
              <a:t> </a:t>
            </a:r>
            <a:r>
              <a:rPr lang="en-GB" sz="2800" smtClean="0"/>
              <a:t>The National Water Policy-2012, in several provisions, has enumerated the integrated perspective of water resources planning, development and management. One of the basic principles of the policy is that planning, development and management of water resources need to be governed by common integrated perspective considering local, regional, State and national context, having an environmentally sound basis, keeping in view the human, social and economic needs.</a:t>
            </a:r>
            <a:endParaRPr lang="en-IN" sz="2800" smtClean="0"/>
          </a:p>
          <a:p>
            <a:pPr algn="just"/>
            <a:endParaRPr lang="en-US" sz="2800" smtClean="0"/>
          </a:p>
          <a:p>
            <a:pPr algn="just"/>
            <a:endParaRPr lang="en-US" sz="2800" smtClean="0"/>
          </a:p>
          <a:p>
            <a:pPr algn="just"/>
            <a:endParaRPr lang="en-US" sz="2800" smtClean="0"/>
          </a:p>
          <a:p>
            <a:pPr algn="just"/>
            <a:endParaRPr lang="en-US" sz="2800" smtClean="0"/>
          </a:p>
          <a:p>
            <a:r>
              <a:rPr lang="en-US" sz="2800" smtClean="0"/>
              <a:t> </a:t>
            </a:r>
            <a:endParaRPr lang="en-US" sz="2400" smtClean="0">
              <a:latin typeface="Times New Roman" pitchFamily="18" charset="0"/>
            </a:endParaRPr>
          </a:p>
          <a:p>
            <a:pPr algn="just" eaLnBrk="1" hangingPunct="1"/>
            <a:endParaRPr lang="en-US" sz="2400" smtClean="0">
              <a:latin typeface="Times New Roman" pitchFamily="18" charset="0"/>
            </a:endParaRPr>
          </a:p>
          <a:p>
            <a:pPr algn="just" eaLnBrk="1" hangingPunct="1">
              <a:lnSpc>
                <a:spcPct val="80000"/>
              </a:lnSpc>
            </a:pPr>
            <a:endParaRPr lang="en-US" sz="2400" smtClean="0">
              <a:latin typeface="Times New Roman" pitchFamily="18" charset="0"/>
            </a:endParaRPr>
          </a:p>
          <a:p>
            <a:pPr algn="just" eaLnBrk="1" hangingPunct="1">
              <a:lnSpc>
                <a:spcPct val="80000"/>
              </a:lnSpc>
            </a:pPr>
            <a:endParaRPr lang="en-US" sz="2400" smtClean="0">
              <a:latin typeface="Times New Roman" pitchFamily="18" charset="0"/>
            </a:endParaRPr>
          </a:p>
          <a:p>
            <a:pPr algn="just" eaLnBrk="1" hangingPunct="1">
              <a:lnSpc>
                <a:spcPct val="80000"/>
              </a:lnSpc>
            </a:pP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762000" y="-152400"/>
            <a:ext cx="8420100" cy="1470025"/>
          </a:xfrm>
        </p:spPr>
        <p:txBody>
          <a:bodyPr/>
          <a:lstStyle/>
          <a:p>
            <a:pPr eaLnBrk="1" hangingPunct="1"/>
            <a:r>
              <a:rPr lang="en-GB" sz="3200" b="1" smtClean="0">
                <a:solidFill>
                  <a:srgbClr val="990033"/>
                </a:solidFill>
                <a:latin typeface="Times New Roman" pitchFamily="18" charset="0"/>
              </a:rPr>
              <a:t>National Water Policy on IWRM (Contd)</a:t>
            </a:r>
            <a:endParaRPr lang="en-US" sz="3200" b="1" smtClean="0">
              <a:solidFill>
                <a:srgbClr val="990033"/>
              </a:solidFill>
              <a:latin typeface="Times New Roman" pitchFamily="18" charset="0"/>
            </a:endParaRPr>
          </a:p>
        </p:txBody>
      </p:sp>
      <p:sp>
        <p:nvSpPr>
          <p:cNvPr id="9219" name="Rectangle 3"/>
          <p:cNvSpPr>
            <a:spLocks noGrp="1" noChangeArrowheads="1"/>
          </p:cNvSpPr>
          <p:nvPr>
            <p:ph type="subTitle" idx="1"/>
          </p:nvPr>
        </p:nvSpPr>
        <p:spPr>
          <a:xfrm>
            <a:off x="457200" y="1219200"/>
            <a:ext cx="9144000" cy="5029200"/>
          </a:xfrm>
        </p:spPr>
        <p:txBody>
          <a:bodyPr/>
          <a:lstStyle/>
          <a:p>
            <a:pPr algn="just"/>
            <a:r>
              <a:rPr lang="en-GB" sz="2700" smtClean="0"/>
              <a:t>There is a need for comprehensive legislation for optimum development of inter- State rivers and river valleys to facilitate inter-State coordination ensuring scientific planning of land and water resources taking basin/sub-basin as unit with unified perspectives of water in all its forms (including precipitation, soil moisture, ground and surface water) and ensuring holistic and balanced development of both the catchment and the command areas. Such legislation needs, inter alia, to deal with and enable establishment of basin authorities, comprising party States, with appropriate powers to plan, manage and regulate utilization of water resource in the basins.</a:t>
            </a:r>
            <a:endParaRPr lang="en-IN" sz="2700" smtClean="0"/>
          </a:p>
          <a:p>
            <a:pPr algn="just"/>
            <a:endParaRPr lang="en-US" sz="2800" smtClean="0"/>
          </a:p>
          <a:p>
            <a:pPr algn="just"/>
            <a:r>
              <a:rPr lang="en-IN" sz="2800" smtClean="0"/>
              <a:t> </a:t>
            </a:r>
            <a:endParaRPr lang="en-US" sz="2800" smtClean="0"/>
          </a:p>
          <a:p>
            <a:pPr algn="just"/>
            <a:endParaRPr lang="en-US" sz="2800" smtClean="0">
              <a:latin typeface="Times New Roman" pitchFamily="18" charset="0"/>
            </a:endParaRPr>
          </a:p>
          <a:p>
            <a:pPr algn="just"/>
            <a:endParaRPr lang="en-US" sz="2800" smtClean="0"/>
          </a:p>
          <a:p>
            <a:pPr algn="just" eaLnBrk="1" hangingPunct="1">
              <a:lnSpc>
                <a:spcPct val="80000"/>
              </a:lnSpc>
              <a:buFontTx/>
              <a:buAutoNum type="arabicPeriod"/>
            </a:pPr>
            <a:endParaRPr lang="en-US" sz="2800" smtClean="0">
              <a:latin typeface="Times New Roman" pitchFamily="18" charset="0"/>
            </a:endParaRPr>
          </a:p>
          <a:p>
            <a:pPr algn="just" eaLnBrk="1" hangingPunct="1">
              <a:lnSpc>
                <a:spcPct val="80000"/>
              </a:lnSpc>
            </a:pPr>
            <a:endParaRPr lang="en-US" sz="2800" smtClean="0">
              <a:latin typeface="Times New Roman" pitchFamily="18" charset="0"/>
            </a:endParaRPr>
          </a:p>
          <a:p>
            <a:pPr algn="just" eaLnBrk="1" hangingPunct="1">
              <a:lnSpc>
                <a:spcPct val="80000"/>
              </a:lnSpc>
            </a:pPr>
            <a:endParaRPr lang="en-US" sz="2800" smtClean="0">
              <a:latin typeface="Times New Roman" pitchFamily="18" charset="0"/>
            </a:endParaRPr>
          </a:p>
          <a:p>
            <a:pPr algn="just" eaLnBrk="1" hangingPunct="1">
              <a:lnSpc>
                <a:spcPct val="80000"/>
              </a:lnSpc>
            </a:pPr>
            <a:endParaRPr lang="en-US" sz="2800" smtClean="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742950" y="0"/>
            <a:ext cx="8420100" cy="1470025"/>
          </a:xfrm>
        </p:spPr>
        <p:txBody>
          <a:bodyPr/>
          <a:lstStyle/>
          <a:p>
            <a:pPr eaLnBrk="1" hangingPunct="1"/>
            <a:r>
              <a:rPr lang="en-GB" sz="3200" b="1" smtClean="0">
                <a:solidFill>
                  <a:srgbClr val="990033"/>
                </a:solidFill>
                <a:latin typeface="Times New Roman" pitchFamily="18" charset="0"/>
              </a:rPr>
              <a:t>National Water Policy on IWRM (Contd)</a:t>
            </a:r>
            <a:endParaRPr lang="en-US" sz="3200" b="1" smtClean="0">
              <a:solidFill>
                <a:srgbClr val="990033"/>
              </a:solidFill>
              <a:latin typeface="Times New Roman" pitchFamily="18" charset="0"/>
            </a:endParaRPr>
          </a:p>
        </p:txBody>
      </p:sp>
      <p:sp>
        <p:nvSpPr>
          <p:cNvPr id="10243" name="Rectangle 3"/>
          <p:cNvSpPr>
            <a:spLocks noGrp="1" noChangeArrowheads="1"/>
          </p:cNvSpPr>
          <p:nvPr>
            <p:ph type="subTitle" idx="1"/>
          </p:nvPr>
        </p:nvSpPr>
        <p:spPr>
          <a:xfrm>
            <a:off x="533400" y="1676400"/>
            <a:ext cx="9080500" cy="5029200"/>
          </a:xfrm>
        </p:spPr>
        <p:txBody>
          <a:bodyPr/>
          <a:lstStyle/>
          <a:p>
            <a:pPr algn="just"/>
            <a:r>
              <a:rPr lang="en-GB" sz="2800" smtClean="0"/>
              <a:t>Highlighting the importance of integrated water resources management, the policy  states that Integrated Water Resources Management (IWRM) taking river basin / sub-basin as a unit should be the main principle for planning, development and management of water resources. The departments / organizations at Centre / State Governments levels should be restructured and made multi-disciplinary accordingly.</a:t>
            </a:r>
            <a:endParaRPr lang="en-IN" sz="2800" smtClean="0"/>
          </a:p>
          <a:p>
            <a:pPr algn="just"/>
            <a:endParaRPr lang="en-US" sz="2800" smtClean="0"/>
          </a:p>
          <a:p>
            <a:pPr algn="just"/>
            <a:r>
              <a:rPr lang="en-IN" sz="2800" smtClean="0"/>
              <a:t> </a:t>
            </a:r>
            <a:endParaRPr lang="en-US" sz="2800" smtClean="0"/>
          </a:p>
          <a:p>
            <a:pPr algn="just"/>
            <a:endParaRPr lang="en-US" sz="2800" smtClean="0">
              <a:latin typeface="Times New Roman" pitchFamily="18" charset="0"/>
            </a:endParaRPr>
          </a:p>
          <a:p>
            <a:pPr algn="just"/>
            <a:endParaRPr lang="en-US" sz="2800" smtClean="0"/>
          </a:p>
          <a:p>
            <a:pPr algn="just" eaLnBrk="1" hangingPunct="1">
              <a:lnSpc>
                <a:spcPct val="80000"/>
              </a:lnSpc>
              <a:buFontTx/>
              <a:buAutoNum type="arabicPeriod"/>
            </a:pPr>
            <a:endParaRPr lang="en-US" sz="2800" smtClean="0">
              <a:latin typeface="Times New Roman" pitchFamily="18" charset="0"/>
            </a:endParaRPr>
          </a:p>
          <a:p>
            <a:pPr algn="just" eaLnBrk="1" hangingPunct="1">
              <a:lnSpc>
                <a:spcPct val="80000"/>
              </a:lnSpc>
            </a:pPr>
            <a:endParaRPr lang="en-US" sz="2800" smtClean="0">
              <a:latin typeface="Times New Roman" pitchFamily="18" charset="0"/>
            </a:endParaRPr>
          </a:p>
          <a:p>
            <a:pPr algn="just" eaLnBrk="1" hangingPunct="1">
              <a:lnSpc>
                <a:spcPct val="80000"/>
              </a:lnSpc>
            </a:pPr>
            <a:endParaRPr lang="en-US" sz="2800" smtClean="0">
              <a:latin typeface="Times New Roman" pitchFamily="18" charset="0"/>
            </a:endParaRPr>
          </a:p>
          <a:p>
            <a:pPr algn="just" eaLnBrk="1" hangingPunct="1">
              <a:lnSpc>
                <a:spcPct val="80000"/>
              </a:lnSpc>
            </a:pPr>
            <a:endParaRPr lang="en-US" sz="2800" smtClean="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10599859</TotalTime>
  <Words>3254</Words>
  <Application>Microsoft Office PowerPoint</Application>
  <PresentationFormat>A4 Paper (210x297 mm)</PresentationFormat>
  <Paragraphs>334</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 Design</vt:lpstr>
      <vt:lpstr>Guidelines for Integrated Water Resources  Development and Management (Draft)</vt:lpstr>
      <vt:lpstr>PowerPoint Presentation</vt:lpstr>
      <vt:lpstr>PowerPoint Presentation</vt:lpstr>
      <vt:lpstr>PowerPoint Presentation</vt:lpstr>
      <vt:lpstr>PowerPoint Presentation</vt:lpstr>
      <vt:lpstr>PowerPoint Presentation</vt:lpstr>
      <vt:lpstr>National Water Policy on IWRM</vt:lpstr>
      <vt:lpstr>National Water Policy on IWRM (Contd)</vt:lpstr>
      <vt:lpstr>National Water Policy on IWRM (Contd)</vt:lpstr>
      <vt:lpstr>PowerPoint Presentation</vt:lpstr>
      <vt:lpstr>PowerPoint Presentation</vt:lpstr>
      <vt:lpstr>IWRM – AN EVOLUTIONARY PROCESS(Contd)  </vt:lpstr>
      <vt:lpstr>PowerPoint Presentation</vt:lpstr>
      <vt:lpstr>PowerPoint Presentation</vt:lpstr>
      <vt:lpstr> </vt:lpstr>
      <vt:lpstr>PowerPoint Presentation</vt:lpstr>
      <vt:lpstr>Policy,Legal  &amp;  Institutional Framework </vt:lpstr>
      <vt:lpstr>Policy,Legal  &amp;  Institutional Framework(Contd) </vt:lpstr>
      <vt:lpstr>Project Planning, Implementation and Prioritization </vt:lpstr>
      <vt:lpstr>Project Planning, Implementation and Prioritization(Contd) </vt:lpstr>
      <vt:lpstr> Sectoral Issues</vt:lpstr>
      <vt:lpstr>PowerPoint Presentation</vt:lpstr>
      <vt:lpstr>PowerPoint Presentation</vt:lpstr>
      <vt:lpstr>    </vt:lpstr>
      <vt:lpstr>   </vt:lpstr>
      <vt:lpstr>  Sectoral Issues(Contd)</vt:lpstr>
      <vt:lpstr>  </vt:lpstr>
      <vt:lpstr>  Sectoral Issues(Contd)</vt:lpstr>
      <vt:lpstr>  Sectoral Issues(Contd)</vt:lpstr>
      <vt:lpstr>Sectoral Issues(Contd)</vt:lpstr>
      <vt:lpstr>Ground Water Aspects </vt:lpstr>
      <vt:lpstr>PowerPoint Presentation</vt:lpstr>
      <vt:lpstr>PowerPoint Presentation</vt:lpstr>
      <vt:lpstr>  ENVIRONMENTAL ASPECTS </vt:lpstr>
      <vt:lpstr> Rehabilitation and Resettlement   </vt:lpstr>
      <vt:lpstr> Inter-basin Transfers   </vt:lpstr>
      <vt:lpstr> Interstate Issues &amp; International Dimensions    </vt:lpstr>
      <vt:lpstr> Information and Knowledge Management    </vt:lpstr>
      <vt:lpstr>RESEARCH AND DEVELOPMENT NEEDS </vt:lpstr>
      <vt:lpstr>RESEARCH AND DEVELOPMENT NEEDS(Contd) </vt:lpstr>
      <vt:lpstr>PowerPoint Presentation</vt:lpstr>
      <vt:lpstr>THANK    YOU</vt:lpstr>
    </vt:vector>
  </TitlesOfParts>
  <Company>CWC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Water Resources Management &amp; Basin Planning</dc:title>
  <dc:creator>Mr Rishi</dc:creator>
  <cp:lastModifiedBy>Raj Singh</cp:lastModifiedBy>
  <cp:revision>295</cp:revision>
  <cp:lastPrinted>2015-01-30T04:21:04Z</cp:lastPrinted>
  <dcterms:created xsi:type="dcterms:W3CDTF">2009-09-09T09:58:06Z</dcterms:created>
  <dcterms:modified xsi:type="dcterms:W3CDTF">2015-02-02T06:33:21Z</dcterms:modified>
</cp:coreProperties>
</file>